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2" r:id="rId3"/>
    <p:sldId id="283" r:id="rId4"/>
    <p:sldId id="284" r:id="rId5"/>
    <p:sldId id="278" r:id="rId6"/>
    <p:sldId id="285" r:id="rId7"/>
    <p:sldId id="257" r:id="rId8"/>
    <p:sldId id="258" r:id="rId9"/>
    <p:sldId id="259" r:id="rId10"/>
    <p:sldId id="260" r:id="rId11"/>
    <p:sldId id="261" r:id="rId12"/>
    <p:sldId id="262" r:id="rId13"/>
    <p:sldId id="263" r:id="rId14"/>
    <p:sldId id="279" r:id="rId15"/>
    <p:sldId id="267" r:id="rId16"/>
    <p:sldId id="264" r:id="rId17"/>
    <p:sldId id="265" r:id="rId18"/>
    <p:sldId id="266" r:id="rId19"/>
    <p:sldId id="280" r:id="rId20"/>
    <p:sldId id="281" r:id="rId21"/>
    <p:sldId id="268" r:id="rId22"/>
    <p:sldId id="276" r:id="rId23"/>
    <p:sldId id="269" r:id="rId24"/>
    <p:sldId id="270" r:id="rId25"/>
    <p:sldId id="271" r:id="rId26"/>
    <p:sldId id="272" r:id="rId27"/>
    <p:sldId id="273" r:id="rId28"/>
    <p:sldId id="274" r:id="rId29"/>
    <p:sldId id="275" r:id="rId30"/>
    <p:sldId id="277"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08" autoAdjust="0"/>
  </p:normalViewPr>
  <p:slideViewPr>
    <p:cSldViewPr>
      <p:cViewPr>
        <p:scale>
          <a:sx n="100" d="100"/>
          <a:sy n="100" d="100"/>
        </p:scale>
        <p:origin x="-1932"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CAEA50-505F-4CCE-A0E2-19743A9583F6}" type="datetimeFigureOut">
              <a:rPr lang="en-US" smtClean="0"/>
              <a:t>25-Aug-12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3B439E-DB02-4095-9B26-925973DF6C75}" type="slidenum">
              <a:rPr lang="en-US" smtClean="0"/>
              <a:t>‹#›</a:t>
            </a:fld>
            <a:endParaRPr lang="en-US"/>
          </a:p>
        </p:txBody>
      </p:sp>
    </p:spTree>
    <p:extLst>
      <p:ext uri="{BB962C8B-B14F-4D97-AF65-F5344CB8AC3E}">
        <p14:creationId xmlns:p14="http://schemas.microsoft.com/office/powerpoint/2010/main" val="66693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thehill.com/news-by-subject/defense-homeland-security/192405-counterfeit-parts-from-china-a-clear-and-present-danger-to-us-troops-senators-say"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www.authenticsfoundation.org/index.php?option=com_content&amp;view=article&amp;id=75" TargetMode="External"/><Relationship Id="rId4" Type="http://schemas.openxmlformats.org/officeDocument/2006/relationships/hyperlink" Target="http://vibeghana.com/2012/03/16/use-of-counterfeit-parts-dangerous-to-drivers-and-passenger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Wikipedia</a:t>
            </a:r>
            <a:r>
              <a:rPr lang="en-US" baseline="0" dirty="0" smtClean="0"/>
              <a:t>, multiple </a:t>
            </a:r>
            <a:r>
              <a:rPr lang="en-US" baseline="0" dirty="0" err="1" smtClean="0"/>
              <a:t>entrys</a:t>
            </a:r>
            <a:endParaRPr lang="en-US" dirty="0"/>
          </a:p>
        </p:txBody>
      </p:sp>
      <p:sp>
        <p:nvSpPr>
          <p:cNvPr id="4" name="Slide Number Placeholder 3"/>
          <p:cNvSpPr>
            <a:spLocks noGrp="1"/>
          </p:cNvSpPr>
          <p:nvPr>
            <p:ph type="sldNum" sz="quarter" idx="10"/>
          </p:nvPr>
        </p:nvSpPr>
        <p:spPr/>
        <p:txBody>
          <a:bodyPr/>
          <a:lstStyle/>
          <a:p>
            <a:fld id="{693B439E-DB02-4095-9B26-925973DF6C75}" type="slidenum">
              <a:rPr lang="en-US" smtClean="0"/>
              <a:t>7</a:t>
            </a:fld>
            <a:endParaRPr lang="en-US"/>
          </a:p>
        </p:txBody>
      </p:sp>
    </p:spTree>
    <p:extLst>
      <p:ext uri="{BB962C8B-B14F-4D97-AF65-F5344CB8AC3E}">
        <p14:creationId xmlns:p14="http://schemas.microsoft.com/office/powerpoint/2010/main" val="398883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http://www.answers.com/topic/counterfeit-currency-technology-and-the-manufacture</a:t>
            </a:r>
            <a:endParaRPr lang="en-US" dirty="0"/>
          </a:p>
        </p:txBody>
      </p:sp>
      <p:sp>
        <p:nvSpPr>
          <p:cNvPr id="4" name="Slide Number Placeholder 3"/>
          <p:cNvSpPr>
            <a:spLocks noGrp="1"/>
          </p:cNvSpPr>
          <p:nvPr>
            <p:ph type="sldNum" sz="quarter" idx="10"/>
          </p:nvPr>
        </p:nvSpPr>
        <p:spPr/>
        <p:txBody>
          <a:bodyPr/>
          <a:lstStyle/>
          <a:p>
            <a:fld id="{693B439E-DB02-4095-9B26-925973DF6C75}" type="slidenum">
              <a:rPr lang="en-US" smtClean="0"/>
              <a:t>10</a:t>
            </a:fld>
            <a:endParaRPr lang="en-US"/>
          </a:p>
        </p:txBody>
      </p:sp>
    </p:spTree>
    <p:extLst>
      <p:ext uri="{BB962C8B-B14F-4D97-AF65-F5344CB8AC3E}">
        <p14:creationId xmlns:p14="http://schemas.microsoft.com/office/powerpoint/2010/main" val="32459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http://www.answers.com/topic/counterfeit-currency-technology-and-the-manufacture</a:t>
            </a:r>
            <a:endParaRPr lang="en-US" dirty="0"/>
          </a:p>
        </p:txBody>
      </p:sp>
      <p:sp>
        <p:nvSpPr>
          <p:cNvPr id="4" name="Slide Number Placeholder 3"/>
          <p:cNvSpPr>
            <a:spLocks noGrp="1"/>
          </p:cNvSpPr>
          <p:nvPr>
            <p:ph type="sldNum" sz="quarter" idx="10"/>
          </p:nvPr>
        </p:nvSpPr>
        <p:spPr/>
        <p:txBody>
          <a:bodyPr/>
          <a:lstStyle/>
          <a:p>
            <a:fld id="{693B439E-DB02-4095-9B26-925973DF6C75}" type="slidenum">
              <a:rPr lang="en-US" smtClean="0"/>
              <a:t>11</a:t>
            </a:fld>
            <a:endParaRPr lang="en-US"/>
          </a:p>
        </p:txBody>
      </p:sp>
    </p:spTree>
    <p:extLst>
      <p:ext uri="{BB962C8B-B14F-4D97-AF65-F5344CB8AC3E}">
        <p14:creationId xmlns:p14="http://schemas.microsoft.com/office/powerpoint/2010/main" val="351581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http://en.wikipedia.org/wiki/Printer_steganography</a:t>
            </a:r>
            <a:endParaRPr lang="en-US" dirty="0"/>
          </a:p>
        </p:txBody>
      </p:sp>
      <p:sp>
        <p:nvSpPr>
          <p:cNvPr id="4" name="Slide Number Placeholder 3"/>
          <p:cNvSpPr>
            <a:spLocks noGrp="1"/>
          </p:cNvSpPr>
          <p:nvPr>
            <p:ph type="sldNum" sz="quarter" idx="10"/>
          </p:nvPr>
        </p:nvSpPr>
        <p:spPr/>
        <p:txBody>
          <a:bodyPr/>
          <a:lstStyle/>
          <a:p>
            <a:fld id="{693B439E-DB02-4095-9B26-925973DF6C75}" type="slidenum">
              <a:rPr lang="en-US" smtClean="0"/>
              <a:t>12</a:t>
            </a:fld>
            <a:endParaRPr lang="en-US"/>
          </a:p>
        </p:txBody>
      </p:sp>
    </p:spTree>
    <p:extLst>
      <p:ext uri="{BB962C8B-B14F-4D97-AF65-F5344CB8AC3E}">
        <p14:creationId xmlns:p14="http://schemas.microsoft.com/office/powerpoint/2010/main" val="2001350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http://coins.about.com/od/famousrarecoinprofiles/p/1933_Gold_Eagle.htm</a:t>
            </a:r>
          </a:p>
          <a:p>
            <a:r>
              <a:rPr lang="en-US" dirty="0" smtClean="0"/>
              <a:t>http://www.theartwolf.com/articles/10-most-expensive-antiquities.htm</a:t>
            </a:r>
          </a:p>
          <a:p>
            <a:r>
              <a:rPr lang="en-US" dirty="0" smtClean="0"/>
              <a:t>https://portal.navfac.navy.mil/portal/page/portal/navfac/navfac_ww_pp/navfac_nfesc_pp/locks/hisecpadlocks/tab_hsp_prod</a:t>
            </a:r>
          </a:p>
          <a:p>
            <a:endParaRPr lang="en-US" dirty="0"/>
          </a:p>
        </p:txBody>
      </p:sp>
      <p:sp>
        <p:nvSpPr>
          <p:cNvPr id="4" name="Slide Number Placeholder 3"/>
          <p:cNvSpPr>
            <a:spLocks noGrp="1"/>
          </p:cNvSpPr>
          <p:nvPr>
            <p:ph type="sldNum" sz="quarter" idx="10"/>
          </p:nvPr>
        </p:nvSpPr>
        <p:spPr/>
        <p:txBody>
          <a:bodyPr/>
          <a:lstStyle/>
          <a:p>
            <a:fld id="{693B439E-DB02-4095-9B26-925973DF6C75}" type="slidenum">
              <a:rPr lang="en-US" smtClean="0"/>
              <a:t>15</a:t>
            </a:fld>
            <a:endParaRPr lang="en-US"/>
          </a:p>
        </p:txBody>
      </p:sp>
    </p:spTree>
    <p:extLst>
      <p:ext uri="{BB962C8B-B14F-4D97-AF65-F5344CB8AC3E}">
        <p14:creationId xmlns:p14="http://schemas.microsoft.com/office/powerpoint/2010/main" val="2755136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http://en.wikipedia.org/wiki/Gas_centrifuge</a:t>
            </a:r>
          </a:p>
          <a:p>
            <a:endParaRPr lang="en-US" dirty="0"/>
          </a:p>
        </p:txBody>
      </p:sp>
      <p:sp>
        <p:nvSpPr>
          <p:cNvPr id="4" name="Slide Number Placeholder 3"/>
          <p:cNvSpPr>
            <a:spLocks noGrp="1"/>
          </p:cNvSpPr>
          <p:nvPr>
            <p:ph type="sldNum" sz="quarter" idx="10"/>
          </p:nvPr>
        </p:nvSpPr>
        <p:spPr/>
        <p:txBody>
          <a:bodyPr/>
          <a:lstStyle/>
          <a:p>
            <a:fld id="{693B439E-DB02-4095-9B26-925973DF6C75}" type="slidenum">
              <a:rPr lang="en-US" smtClean="0"/>
              <a:t>17</a:t>
            </a:fld>
            <a:endParaRPr lang="en-US"/>
          </a:p>
        </p:txBody>
      </p:sp>
    </p:spTree>
    <p:extLst>
      <p:ext uri="{BB962C8B-B14F-4D97-AF65-F5344CB8AC3E}">
        <p14:creationId xmlns:p14="http://schemas.microsoft.com/office/powerpoint/2010/main" val="1310753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http://en.wikipedia.org/wiki/Explosive_lens</a:t>
            </a:r>
          </a:p>
          <a:p>
            <a:r>
              <a:rPr lang="en-US" dirty="0" smtClean="0"/>
              <a:t>http://nuclearweaponarchive.org/Nwfaq/Nfaq8.html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93B439E-DB02-4095-9B26-925973DF6C75}" type="slidenum">
              <a:rPr lang="en-US" smtClean="0"/>
              <a:t>18</a:t>
            </a:fld>
            <a:endParaRPr lang="en-US"/>
          </a:p>
        </p:txBody>
      </p:sp>
    </p:spTree>
    <p:extLst>
      <p:ext uri="{BB962C8B-B14F-4D97-AF65-F5344CB8AC3E}">
        <p14:creationId xmlns:p14="http://schemas.microsoft.com/office/powerpoint/2010/main" val="3914858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http://www.turbocare.com/gas_turbine_blades_buckets.html</a:t>
            </a:r>
          </a:p>
          <a:p>
            <a:r>
              <a:rPr lang="en-US" dirty="0" smtClean="0"/>
              <a:t>http://www.brightechvalves.com/sf_sf50.htm</a:t>
            </a:r>
          </a:p>
          <a:p>
            <a:r>
              <a:rPr lang="en-US" sz="1200" dirty="0" smtClean="0">
                <a:hlinkClick r:id="rId3"/>
              </a:rPr>
              <a:t>http://thehill.com/news-by-subject/defense-homeland-security/192405-counterfeit-parts-from-china-a-clear-and-present-danger-to-us-troops-senators-say</a:t>
            </a:r>
            <a:endParaRPr lang="en-US" sz="1200" dirty="0" smtClean="0"/>
          </a:p>
          <a:p>
            <a:endParaRPr lang="en-US" sz="1200" dirty="0" smtClean="0"/>
          </a:p>
          <a:p>
            <a:r>
              <a:rPr lang="en-US" sz="1200" dirty="0" smtClean="0">
                <a:hlinkClick r:id="rId4"/>
              </a:rPr>
              <a:t>http://vibeghana.com/2012/03/16/use-of-counterfeit-parts-dangerous-to-drivers-and-passengers/</a:t>
            </a:r>
            <a:endParaRPr lang="en-US" sz="1200" dirty="0" smtClean="0"/>
          </a:p>
          <a:p>
            <a:endParaRPr lang="en-US" sz="1200" dirty="0" smtClean="0"/>
          </a:p>
          <a:p>
            <a:r>
              <a:rPr lang="en-US" sz="1200" dirty="0" smtClean="0">
                <a:hlinkClick r:id="rId5"/>
              </a:rPr>
              <a:t>http://www.authenticsfoundation.org/index.php?option=com_content&amp;view=article&amp;id=75</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93B439E-DB02-4095-9B26-925973DF6C75}" type="slidenum">
              <a:rPr lang="en-US" smtClean="0"/>
              <a:t>21</a:t>
            </a:fld>
            <a:endParaRPr lang="en-US"/>
          </a:p>
        </p:txBody>
      </p:sp>
    </p:spTree>
    <p:extLst>
      <p:ext uri="{BB962C8B-B14F-4D97-AF65-F5344CB8AC3E}">
        <p14:creationId xmlns:p14="http://schemas.microsoft.com/office/powerpoint/2010/main" val="376900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84DB7D-237F-4233-8DFA-A2F1CFF16F98}" type="datetime1">
              <a:rPr lang="en-US" smtClean="0"/>
              <a:t>25-Aug-12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A31B2-C178-48A0-B96A-A7E030E41A0C}" type="slidenum">
              <a:rPr lang="en-US" smtClean="0"/>
              <a:t>‹#›</a:t>
            </a:fld>
            <a:endParaRPr lang="en-US"/>
          </a:p>
        </p:txBody>
      </p:sp>
    </p:spTree>
    <p:extLst>
      <p:ext uri="{BB962C8B-B14F-4D97-AF65-F5344CB8AC3E}">
        <p14:creationId xmlns:p14="http://schemas.microsoft.com/office/powerpoint/2010/main" val="3335422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1531AB-3FF1-42CB-9BDF-985F62C30A0C}" type="datetime1">
              <a:rPr lang="en-US" smtClean="0"/>
              <a:t>25-Aug-12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A31B2-C178-48A0-B96A-A7E030E41A0C}" type="slidenum">
              <a:rPr lang="en-US" smtClean="0"/>
              <a:t>‹#›</a:t>
            </a:fld>
            <a:endParaRPr lang="en-US"/>
          </a:p>
        </p:txBody>
      </p:sp>
    </p:spTree>
    <p:extLst>
      <p:ext uri="{BB962C8B-B14F-4D97-AF65-F5344CB8AC3E}">
        <p14:creationId xmlns:p14="http://schemas.microsoft.com/office/powerpoint/2010/main" val="72217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03CD69-1AFC-4EC3-AF5C-D7477E58B57E}" type="datetime1">
              <a:rPr lang="en-US" smtClean="0"/>
              <a:t>25-Aug-12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A31B2-C178-48A0-B96A-A7E030E41A0C}" type="slidenum">
              <a:rPr lang="en-US" smtClean="0"/>
              <a:t>‹#›</a:t>
            </a:fld>
            <a:endParaRPr lang="en-US"/>
          </a:p>
        </p:txBody>
      </p:sp>
    </p:spTree>
    <p:extLst>
      <p:ext uri="{BB962C8B-B14F-4D97-AF65-F5344CB8AC3E}">
        <p14:creationId xmlns:p14="http://schemas.microsoft.com/office/powerpoint/2010/main" val="178622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CAA28-D552-4D16-BBEE-BBD7D9870F80}" type="datetime1">
              <a:rPr lang="en-US" smtClean="0"/>
              <a:t>25-Aug-12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A31B2-C178-48A0-B96A-A7E030E41A0C}" type="slidenum">
              <a:rPr lang="en-US" smtClean="0"/>
              <a:t>‹#›</a:t>
            </a:fld>
            <a:endParaRPr lang="en-US"/>
          </a:p>
        </p:txBody>
      </p:sp>
    </p:spTree>
    <p:extLst>
      <p:ext uri="{BB962C8B-B14F-4D97-AF65-F5344CB8AC3E}">
        <p14:creationId xmlns:p14="http://schemas.microsoft.com/office/powerpoint/2010/main" val="767818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0AA4B3-F7A1-4AD2-AFF2-3F3C20844716}" type="datetime1">
              <a:rPr lang="en-US" smtClean="0"/>
              <a:t>25-Aug-12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A31B2-C178-48A0-B96A-A7E030E41A0C}" type="slidenum">
              <a:rPr lang="en-US" smtClean="0"/>
              <a:t>‹#›</a:t>
            </a:fld>
            <a:endParaRPr lang="en-US"/>
          </a:p>
        </p:txBody>
      </p:sp>
    </p:spTree>
    <p:extLst>
      <p:ext uri="{BB962C8B-B14F-4D97-AF65-F5344CB8AC3E}">
        <p14:creationId xmlns:p14="http://schemas.microsoft.com/office/powerpoint/2010/main" val="127949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85972A-A66A-491D-9950-E10ED5D2505A}" type="datetime1">
              <a:rPr lang="en-US" smtClean="0"/>
              <a:t>25-Aug-12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A31B2-C178-48A0-B96A-A7E030E41A0C}" type="slidenum">
              <a:rPr lang="en-US" smtClean="0"/>
              <a:t>‹#›</a:t>
            </a:fld>
            <a:endParaRPr lang="en-US"/>
          </a:p>
        </p:txBody>
      </p:sp>
    </p:spTree>
    <p:extLst>
      <p:ext uri="{BB962C8B-B14F-4D97-AF65-F5344CB8AC3E}">
        <p14:creationId xmlns:p14="http://schemas.microsoft.com/office/powerpoint/2010/main" val="380154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8266EC-A73C-41D8-839E-CAE71FDCE2E9}" type="datetime1">
              <a:rPr lang="en-US" smtClean="0"/>
              <a:t>25-Aug-12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1A31B2-C178-48A0-B96A-A7E030E41A0C}" type="slidenum">
              <a:rPr lang="en-US" smtClean="0"/>
              <a:t>‹#›</a:t>
            </a:fld>
            <a:endParaRPr lang="en-US"/>
          </a:p>
        </p:txBody>
      </p:sp>
    </p:spTree>
    <p:extLst>
      <p:ext uri="{BB962C8B-B14F-4D97-AF65-F5344CB8AC3E}">
        <p14:creationId xmlns:p14="http://schemas.microsoft.com/office/powerpoint/2010/main" val="35480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4E629-BE55-4C6E-8285-E0ACA226CEB0}" type="datetime1">
              <a:rPr lang="en-US" smtClean="0"/>
              <a:t>25-Aug-12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1A31B2-C178-48A0-B96A-A7E030E41A0C}" type="slidenum">
              <a:rPr lang="en-US" smtClean="0"/>
              <a:t>‹#›</a:t>
            </a:fld>
            <a:endParaRPr lang="en-US"/>
          </a:p>
        </p:txBody>
      </p:sp>
    </p:spTree>
    <p:extLst>
      <p:ext uri="{BB962C8B-B14F-4D97-AF65-F5344CB8AC3E}">
        <p14:creationId xmlns:p14="http://schemas.microsoft.com/office/powerpoint/2010/main" val="252036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641A1-4FC1-4E78-BEC2-9D1D07CAA2B0}" type="datetime1">
              <a:rPr lang="en-US" smtClean="0"/>
              <a:t>25-Aug-12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1A31B2-C178-48A0-B96A-A7E030E41A0C}" type="slidenum">
              <a:rPr lang="en-US" smtClean="0"/>
              <a:t>‹#›</a:t>
            </a:fld>
            <a:endParaRPr lang="en-US"/>
          </a:p>
        </p:txBody>
      </p:sp>
    </p:spTree>
    <p:extLst>
      <p:ext uri="{BB962C8B-B14F-4D97-AF65-F5344CB8AC3E}">
        <p14:creationId xmlns:p14="http://schemas.microsoft.com/office/powerpoint/2010/main" val="84826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DE056-85AF-4803-BE1A-5DBE8CBC89ED}" type="datetime1">
              <a:rPr lang="en-US" smtClean="0"/>
              <a:t>25-Aug-12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A31B2-C178-48A0-B96A-A7E030E41A0C}" type="slidenum">
              <a:rPr lang="en-US" smtClean="0"/>
              <a:t>‹#›</a:t>
            </a:fld>
            <a:endParaRPr lang="en-US"/>
          </a:p>
        </p:txBody>
      </p:sp>
    </p:spTree>
    <p:extLst>
      <p:ext uri="{BB962C8B-B14F-4D97-AF65-F5344CB8AC3E}">
        <p14:creationId xmlns:p14="http://schemas.microsoft.com/office/powerpoint/2010/main" val="220223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D99E4-4D5B-4553-93F0-0B3D5E7FF629}" type="datetime1">
              <a:rPr lang="en-US" smtClean="0"/>
              <a:t>25-Aug-12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A31B2-C178-48A0-B96A-A7E030E41A0C}" type="slidenum">
              <a:rPr lang="en-US" smtClean="0"/>
              <a:t>‹#›</a:t>
            </a:fld>
            <a:endParaRPr lang="en-US"/>
          </a:p>
        </p:txBody>
      </p:sp>
    </p:spTree>
    <p:extLst>
      <p:ext uri="{BB962C8B-B14F-4D97-AF65-F5344CB8AC3E}">
        <p14:creationId xmlns:p14="http://schemas.microsoft.com/office/powerpoint/2010/main" val="166511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315FE-C78B-4EAE-9203-939081A1E4AC}" type="datetime1">
              <a:rPr lang="en-US" smtClean="0"/>
              <a:t>25-Aug-12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A31B2-C178-48A0-B96A-A7E030E41A0C}" type="slidenum">
              <a:rPr lang="en-US" smtClean="0"/>
              <a:t>‹#›</a:t>
            </a:fld>
            <a:endParaRPr lang="en-US"/>
          </a:p>
        </p:txBody>
      </p:sp>
    </p:spTree>
    <p:extLst>
      <p:ext uri="{BB962C8B-B14F-4D97-AF65-F5344CB8AC3E}">
        <p14:creationId xmlns:p14="http://schemas.microsoft.com/office/powerpoint/2010/main" val="8560615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ile:Gas_centrifuge_cascade.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hyperlink" Target="//upload.wikimedia.org/wikipedia/commons/8/83/Implosion_nuclear_weapon_design_-_explosive_lenses.sv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fontScale="90000"/>
          </a:bodyPr>
          <a:lstStyle/>
          <a:p>
            <a:r>
              <a:rPr lang="en-US" b="1" dirty="0" smtClean="0">
                <a:solidFill>
                  <a:srgbClr val="FFFF00"/>
                </a:solidFill>
              </a:rPr>
              <a:t>Pandora’s Box and Advanced Manufacturing:</a:t>
            </a:r>
            <a:br>
              <a:rPr lang="en-US" b="1" dirty="0" smtClean="0">
                <a:solidFill>
                  <a:srgbClr val="FFFF00"/>
                </a:solidFill>
              </a:rPr>
            </a:br>
            <a:r>
              <a:rPr lang="en-US" b="1" dirty="0" smtClean="0">
                <a:solidFill>
                  <a:srgbClr val="FFFF00"/>
                </a:solidFill>
              </a:rPr>
              <a:t>Opening the lid, carefully</a:t>
            </a:r>
            <a:endParaRPr lang="en-US" b="1" dirty="0">
              <a:solidFill>
                <a:srgbClr val="FFFF00"/>
              </a:solidFill>
            </a:endParaRPr>
          </a:p>
        </p:txBody>
      </p:sp>
      <p:sp>
        <p:nvSpPr>
          <p:cNvPr id="3" name="Subtitle 2"/>
          <p:cNvSpPr>
            <a:spLocks noGrp="1"/>
          </p:cNvSpPr>
          <p:nvPr>
            <p:ph type="subTitle" idx="1"/>
          </p:nvPr>
        </p:nvSpPr>
        <p:spPr>
          <a:xfrm>
            <a:off x="914400" y="2667000"/>
            <a:ext cx="7315200" cy="2819400"/>
          </a:xfrm>
        </p:spPr>
        <p:txBody>
          <a:bodyPr>
            <a:normAutofit fontScale="85000" lnSpcReduction="20000"/>
          </a:bodyPr>
          <a:lstStyle/>
          <a:p>
            <a:r>
              <a:rPr lang="en-US" sz="3800" b="1" i="1" dirty="0"/>
              <a:t>The 2012 Fab Lab conference and public academic symposium </a:t>
            </a:r>
            <a:endParaRPr lang="en-US" sz="3800" b="1" i="1" dirty="0" smtClean="0"/>
          </a:p>
          <a:p>
            <a:r>
              <a:rPr lang="en-US" sz="3800" b="1" i="1" dirty="0" smtClean="0"/>
              <a:t>August </a:t>
            </a:r>
            <a:r>
              <a:rPr lang="en-US" sz="3800" b="1" i="1" dirty="0"/>
              <a:t>22-28</a:t>
            </a:r>
            <a:r>
              <a:rPr lang="en-US" sz="3800" b="1" dirty="0"/>
              <a:t>. </a:t>
            </a:r>
            <a:endParaRPr lang="en-US" sz="3800" b="1" dirty="0" smtClean="0"/>
          </a:p>
          <a:p>
            <a:r>
              <a:rPr lang="en-US" sz="2600" dirty="0" smtClean="0"/>
              <a:t>College </a:t>
            </a:r>
            <a:r>
              <a:rPr lang="en-US" sz="2600" dirty="0"/>
              <a:t>of Creative Arts at Massey </a:t>
            </a:r>
            <a:r>
              <a:rPr lang="en-US" sz="2600" dirty="0" smtClean="0"/>
              <a:t>University</a:t>
            </a:r>
          </a:p>
          <a:p>
            <a:r>
              <a:rPr lang="en-US" sz="2600" dirty="0" smtClean="0"/>
              <a:t>Wellington, New Zealand </a:t>
            </a:r>
          </a:p>
          <a:p>
            <a:r>
              <a:rPr lang="en-US" sz="2600" dirty="0" smtClean="0"/>
              <a:t>In conjunction with the Centre </a:t>
            </a:r>
            <a:r>
              <a:rPr lang="en-US" sz="2600" dirty="0"/>
              <a:t>for Bits and Atoms at MIT, The Fab Lab Network and the Affect Research </a:t>
            </a:r>
            <a:r>
              <a:rPr lang="en-US" sz="2600" dirty="0" smtClean="0"/>
              <a:t>Centre</a:t>
            </a:r>
            <a:endParaRPr lang="en-US" sz="2600" dirty="0"/>
          </a:p>
        </p:txBody>
      </p:sp>
      <p:sp>
        <p:nvSpPr>
          <p:cNvPr id="4" name="Slide Number Placeholder 3"/>
          <p:cNvSpPr>
            <a:spLocks noGrp="1"/>
          </p:cNvSpPr>
          <p:nvPr>
            <p:ph type="sldNum" sz="quarter" idx="12"/>
          </p:nvPr>
        </p:nvSpPr>
        <p:spPr/>
        <p:txBody>
          <a:bodyPr/>
          <a:lstStyle/>
          <a:p>
            <a:fld id="{551A31B2-C178-48A0-B96A-A7E030E41A0C}" type="slidenum">
              <a:rPr lang="en-US" smtClean="0"/>
              <a:t>1</a:t>
            </a:fld>
            <a:endParaRPr lang="en-US"/>
          </a:p>
        </p:txBody>
      </p:sp>
      <p:sp>
        <p:nvSpPr>
          <p:cNvPr id="5" name="TextBox 4"/>
          <p:cNvSpPr txBox="1"/>
          <p:nvPr/>
        </p:nvSpPr>
        <p:spPr>
          <a:xfrm>
            <a:off x="762000" y="5715000"/>
            <a:ext cx="2078389" cy="738664"/>
          </a:xfrm>
          <a:prstGeom prst="rect">
            <a:avLst/>
          </a:prstGeom>
          <a:noFill/>
        </p:spPr>
        <p:txBody>
          <a:bodyPr wrap="none" rtlCol="0">
            <a:spAutoFit/>
          </a:bodyPr>
          <a:lstStyle/>
          <a:p>
            <a:r>
              <a:rPr lang="en-US" dirty="0" smtClean="0"/>
              <a:t>Michael Hopmeier</a:t>
            </a:r>
          </a:p>
          <a:p>
            <a:r>
              <a:rPr lang="en-US" sz="1200" dirty="0" smtClean="0"/>
              <a:t>President</a:t>
            </a:r>
          </a:p>
          <a:p>
            <a:r>
              <a:rPr lang="en-US" sz="1200" dirty="0" smtClean="0"/>
              <a:t>Unconventional Concepts, Inc.</a:t>
            </a:r>
            <a:endParaRPr lang="en-US" sz="1200" dirty="0"/>
          </a:p>
        </p:txBody>
      </p:sp>
    </p:spTree>
    <p:extLst>
      <p:ext uri="{BB962C8B-B14F-4D97-AF65-F5344CB8AC3E}">
        <p14:creationId xmlns:p14="http://schemas.microsoft.com/office/powerpoint/2010/main" val="2798599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9144000"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76200"/>
            <a:ext cx="8229600" cy="1143000"/>
          </a:xfrm>
        </p:spPr>
        <p:txBody>
          <a:bodyPr/>
          <a:lstStyle/>
          <a:p>
            <a:r>
              <a:rPr lang="en-US" dirty="0" smtClean="0"/>
              <a:t>Modern Counterfeiting</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“P-notes” or printer notes</a:t>
            </a:r>
          </a:p>
          <a:p>
            <a:pPr lvl="1"/>
            <a:r>
              <a:rPr lang="en-US" dirty="0" smtClean="0"/>
              <a:t>First recognized by law enforcement in mid-</a:t>
            </a:r>
            <a:r>
              <a:rPr lang="en-US" dirty="0" err="1" smtClean="0"/>
              <a:t>90’s</a:t>
            </a:r>
            <a:endParaRPr lang="en-US" dirty="0" smtClean="0"/>
          </a:p>
          <a:p>
            <a:r>
              <a:rPr lang="en-US" dirty="0" smtClean="0"/>
              <a:t>Evolved into a major problem</a:t>
            </a:r>
          </a:p>
          <a:p>
            <a:pPr lvl="1"/>
            <a:r>
              <a:rPr lang="en-US" u="sng" dirty="0" smtClean="0"/>
              <a:t>1995</a:t>
            </a:r>
            <a:r>
              <a:rPr lang="en-US" dirty="0" smtClean="0"/>
              <a:t>: </a:t>
            </a:r>
            <a:r>
              <a:rPr lang="en-US" dirty="0" smtClean="0">
                <a:solidFill>
                  <a:srgbClr val="FFFF00"/>
                </a:solidFill>
              </a:rPr>
              <a:t>37</a:t>
            </a:r>
            <a:r>
              <a:rPr lang="en-US" dirty="0" smtClean="0"/>
              <a:t> arrests for P-notes</a:t>
            </a:r>
          </a:p>
          <a:p>
            <a:pPr lvl="1"/>
            <a:r>
              <a:rPr lang="en-US" u="sng" dirty="0" smtClean="0"/>
              <a:t>2000</a:t>
            </a:r>
            <a:r>
              <a:rPr lang="en-US" dirty="0" smtClean="0"/>
              <a:t>: </a:t>
            </a:r>
            <a:r>
              <a:rPr lang="en-US" dirty="0" smtClean="0">
                <a:solidFill>
                  <a:srgbClr val="FFFF00"/>
                </a:solidFill>
              </a:rPr>
              <a:t>4500</a:t>
            </a:r>
            <a:r>
              <a:rPr lang="en-US" dirty="0" smtClean="0"/>
              <a:t> </a:t>
            </a:r>
            <a:r>
              <a:rPr lang="en-US" b="1" i="1" dirty="0" smtClean="0"/>
              <a:t>arrests</a:t>
            </a:r>
            <a:r>
              <a:rPr lang="en-US" dirty="0" smtClean="0"/>
              <a:t> (NOT total number engaged in practice)</a:t>
            </a:r>
          </a:p>
          <a:p>
            <a:pPr lvl="2"/>
            <a:r>
              <a:rPr lang="en-US" dirty="0" smtClean="0"/>
              <a:t>Accounted for </a:t>
            </a:r>
            <a:r>
              <a:rPr lang="en-US" dirty="0" smtClean="0">
                <a:solidFill>
                  <a:srgbClr val="FFFF00"/>
                </a:solidFill>
              </a:rPr>
              <a:t>40%</a:t>
            </a:r>
            <a:r>
              <a:rPr lang="en-US" dirty="0" smtClean="0"/>
              <a:t> of seized currency!</a:t>
            </a:r>
          </a:p>
          <a:p>
            <a:endParaRPr lang="en-US" dirty="0" smtClean="0"/>
          </a:p>
          <a:p>
            <a:endParaRPr lang="en-US" b="1" i="1" dirty="0" smtClean="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551A31B2-C178-48A0-B96A-A7E030E41A0C}" type="slidenum">
              <a:rPr lang="en-US" smtClean="0"/>
              <a:t>10</a:t>
            </a:fld>
            <a:endParaRPr lang="en-US"/>
          </a:p>
        </p:txBody>
      </p:sp>
    </p:spTree>
    <p:extLst>
      <p:ext uri="{BB962C8B-B14F-4D97-AF65-F5344CB8AC3E}">
        <p14:creationId xmlns:p14="http://schemas.microsoft.com/office/powerpoint/2010/main" val="1632661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Anti-counterfeiting Technology</a:t>
            </a:r>
            <a:endParaRPr lang="en-US" dirty="0"/>
          </a:p>
        </p:txBody>
      </p:sp>
      <p:sp>
        <p:nvSpPr>
          <p:cNvPr id="3" name="Content Placeholder 2"/>
          <p:cNvSpPr>
            <a:spLocks noGrp="1"/>
          </p:cNvSpPr>
          <p:nvPr>
            <p:ph idx="1"/>
          </p:nvPr>
        </p:nvSpPr>
        <p:spPr/>
        <p:txBody>
          <a:bodyPr>
            <a:normAutofit fontScale="85000" lnSpcReduction="20000"/>
          </a:bodyPr>
          <a:lstStyle/>
          <a:p>
            <a:r>
              <a:rPr lang="en-US" u="sng" dirty="0" smtClean="0"/>
              <a:t>1996</a:t>
            </a:r>
            <a:r>
              <a:rPr lang="en-US" dirty="0" smtClean="0"/>
              <a:t>: First major US currency redesign in 70 years</a:t>
            </a:r>
          </a:p>
          <a:p>
            <a:r>
              <a:rPr lang="en-US" u="sng" dirty="0" smtClean="0"/>
              <a:t>2004</a:t>
            </a:r>
            <a:r>
              <a:rPr lang="en-US" dirty="0" smtClean="0"/>
              <a:t>: further major revisions</a:t>
            </a:r>
          </a:p>
          <a:p>
            <a:pPr lvl="1"/>
            <a:r>
              <a:rPr lang="en-US" dirty="0" smtClean="0"/>
              <a:t>Technologies included:</a:t>
            </a:r>
          </a:p>
          <a:p>
            <a:pPr lvl="2"/>
            <a:r>
              <a:rPr lang="en-US" dirty="0" smtClean="0"/>
              <a:t>Optically Variable Ink</a:t>
            </a:r>
          </a:p>
          <a:p>
            <a:pPr lvl="2"/>
            <a:r>
              <a:rPr lang="en-US" dirty="0" smtClean="0"/>
              <a:t>Special colors</a:t>
            </a:r>
          </a:p>
          <a:p>
            <a:pPr lvl="2"/>
            <a:r>
              <a:rPr lang="en-US" dirty="0" smtClean="0"/>
              <a:t>Watermarks</a:t>
            </a:r>
          </a:p>
          <a:p>
            <a:pPr lvl="2"/>
            <a:r>
              <a:rPr lang="en-US" dirty="0"/>
              <a:t>E</a:t>
            </a:r>
            <a:r>
              <a:rPr lang="en-US" dirty="0" smtClean="0"/>
              <a:t>mbedded threads</a:t>
            </a:r>
          </a:p>
          <a:p>
            <a:pPr lvl="2"/>
            <a:r>
              <a:rPr lang="en-US" dirty="0"/>
              <a:t>S</a:t>
            </a:r>
            <a:r>
              <a:rPr lang="en-US" dirty="0" smtClean="0"/>
              <a:t>ee-through features</a:t>
            </a:r>
          </a:p>
          <a:p>
            <a:pPr lvl="2"/>
            <a:r>
              <a:rPr lang="en-US" dirty="0" err="1" smtClean="0"/>
              <a:t>Microprinting</a:t>
            </a:r>
            <a:endParaRPr lang="en-US" dirty="0" smtClean="0"/>
          </a:p>
          <a:p>
            <a:pPr lvl="2"/>
            <a:r>
              <a:rPr lang="en-US" dirty="0" smtClean="0"/>
              <a:t>Holograms</a:t>
            </a:r>
          </a:p>
          <a:p>
            <a:pPr lvl="2"/>
            <a:r>
              <a:rPr lang="en-US" dirty="0" smtClean="0"/>
              <a:t>Etc.</a:t>
            </a:r>
          </a:p>
          <a:p>
            <a:r>
              <a:rPr lang="en-US" dirty="0" smtClean="0"/>
              <a:t>All can/have been defeated, to greater or lesser degrees</a:t>
            </a:r>
            <a:endParaRPr lang="en-US" dirty="0"/>
          </a:p>
        </p:txBody>
      </p:sp>
      <p:sp>
        <p:nvSpPr>
          <p:cNvPr id="4" name="Slide Number Placeholder 3"/>
          <p:cNvSpPr>
            <a:spLocks noGrp="1"/>
          </p:cNvSpPr>
          <p:nvPr>
            <p:ph type="sldNum" sz="quarter" idx="12"/>
          </p:nvPr>
        </p:nvSpPr>
        <p:spPr/>
        <p:txBody>
          <a:bodyPr/>
          <a:lstStyle/>
          <a:p>
            <a:fld id="{551A31B2-C178-48A0-B96A-A7E030E41A0C}" type="slidenum">
              <a:rPr lang="en-US" smtClean="0"/>
              <a:t>11</a:t>
            </a:fld>
            <a:endParaRPr lang="en-US"/>
          </a:p>
        </p:txBody>
      </p:sp>
    </p:spTree>
    <p:extLst>
      <p:ext uri="{BB962C8B-B14F-4D97-AF65-F5344CB8AC3E}">
        <p14:creationId xmlns:p14="http://schemas.microsoft.com/office/powerpoint/2010/main" val="2118875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Laser Printers, Forensics, and Steganography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First introduced in the </a:t>
            </a:r>
            <a:r>
              <a:rPr lang="en-US" dirty="0" err="1" smtClean="0">
                <a:solidFill>
                  <a:srgbClr val="FFFF00"/>
                </a:solidFill>
              </a:rPr>
              <a:t>1990’s</a:t>
            </a:r>
            <a:r>
              <a:rPr lang="en-US" dirty="0" smtClean="0">
                <a:solidFill>
                  <a:srgbClr val="FFFF00"/>
                </a:solidFill>
              </a:rPr>
              <a:t> </a:t>
            </a:r>
            <a:r>
              <a:rPr lang="en-US" dirty="0" smtClean="0"/>
              <a:t>as a way of mollifying government concerns related to potential nefarious use</a:t>
            </a:r>
          </a:p>
          <a:p>
            <a:pPr lvl="1"/>
            <a:r>
              <a:rPr lang="en-US" dirty="0"/>
              <a:t>C</a:t>
            </a:r>
            <a:r>
              <a:rPr lang="en-US" dirty="0" smtClean="0"/>
              <a:t>ompanies included Xerox, Brother, Canon, Dell, Epson, HP, IBM, Konica Minolta, Kyocera, Lanier, Lexmark, Ricoh, Toshiba</a:t>
            </a:r>
          </a:p>
          <a:p>
            <a:r>
              <a:rPr lang="en-US" dirty="0" smtClean="0"/>
              <a:t>Tiny yellow dots and other means are printed on each page </a:t>
            </a:r>
            <a:r>
              <a:rPr lang="en-US" dirty="0" smtClean="0">
                <a:solidFill>
                  <a:srgbClr val="FFFF00"/>
                </a:solidFill>
              </a:rPr>
              <a:t>identifying manufacturer</a:t>
            </a:r>
            <a:r>
              <a:rPr lang="en-US" dirty="0" smtClean="0"/>
              <a:t>, </a:t>
            </a:r>
            <a:r>
              <a:rPr lang="en-US" dirty="0" smtClean="0">
                <a:solidFill>
                  <a:srgbClr val="FFFF00"/>
                </a:solidFill>
              </a:rPr>
              <a:t>model number</a:t>
            </a:r>
            <a:r>
              <a:rPr lang="en-US" dirty="0" smtClean="0"/>
              <a:t>, </a:t>
            </a:r>
            <a:r>
              <a:rPr lang="en-US" dirty="0" smtClean="0">
                <a:solidFill>
                  <a:srgbClr val="FFFF00"/>
                </a:solidFill>
              </a:rPr>
              <a:t>serial number</a:t>
            </a:r>
            <a:r>
              <a:rPr lang="en-US" dirty="0" smtClean="0"/>
              <a:t> and </a:t>
            </a:r>
            <a:r>
              <a:rPr lang="en-US" dirty="0" smtClean="0">
                <a:solidFill>
                  <a:srgbClr val="FFFF00"/>
                </a:solidFill>
              </a:rPr>
              <a:t>time/date</a:t>
            </a:r>
            <a:r>
              <a:rPr lang="en-US" dirty="0" smtClean="0"/>
              <a:t> of printing</a:t>
            </a:r>
          </a:p>
          <a:p>
            <a:r>
              <a:rPr lang="en-US" dirty="0" smtClean="0">
                <a:solidFill>
                  <a:srgbClr val="FFFF00"/>
                </a:solidFill>
              </a:rPr>
              <a:t>2005</a:t>
            </a:r>
            <a:r>
              <a:rPr lang="en-US" dirty="0" smtClean="0"/>
              <a:t>: Electronic Frontier Foundation broke and published code for Xerox, making public widely aware of practice</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551A31B2-C178-48A0-B96A-A7E030E41A0C}" type="slidenum">
              <a:rPr lang="en-US" smtClean="0"/>
              <a:t>12</a:t>
            </a:fld>
            <a:endParaRPr lang="en-US"/>
          </a:p>
        </p:txBody>
      </p:sp>
    </p:spTree>
    <p:extLst>
      <p:ext uri="{BB962C8B-B14F-4D97-AF65-F5344CB8AC3E}">
        <p14:creationId xmlns:p14="http://schemas.microsoft.com/office/powerpoint/2010/main" val="2413667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a:t>
            </a:r>
            <a:endParaRPr lang="en-US" dirty="0"/>
          </a:p>
        </p:txBody>
      </p:sp>
      <p:sp>
        <p:nvSpPr>
          <p:cNvPr id="3" name="Content Placeholder 2"/>
          <p:cNvSpPr>
            <a:spLocks noGrp="1"/>
          </p:cNvSpPr>
          <p:nvPr>
            <p:ph idx="1"/>
          </p:nvPr>
        </p:nvSpPr>
        <p:spPr/>
        <p:txBody>
          <a:bodyPr/>
          <a:lstStyle/>
          <a:p>
            <a:r>
              <a:rPr lang="en-US" dirty="0" smtClean="0"/>
              <a:t>Forensics and attribution</a:t>
            </a:r>
          </a:p>
          <a:p>
            <a:pPr lvl="1"/>
            <a:r>
              <a:rPr lang="en-US" dirty="0" smtClean="0"/>
              <a:t>Prior to laser printers, typewriters were generally easily identifiable and traceable as a means of assisting law enforcement</a:t>
            </a:r>
          </a:p>
          <a:p>
            <a:r>
              <a:rPr lang="en-US" dirty="0" smtClean="0"/>
              <a:t>Wide availability of laser printing </a:t>
            </a:r>
            <a:r>
              <a:rPr lang="en-US" b="1" dirty="0" smtClean="0">
                <a:solidFill>
                  <a:srgbClr val="FFFF00"/>
                </a:solidFill>
              </a:rPr>
              <a:t>negated</a:t>
            </a:r>
            <a:r>
              <a:rPr lang="en-US" dirty="0" smtClean="0"/>
              <a:t> </a:t>
            </a:r>
            <a:r>
              <a:rPr lang="en-US" dirty="0" smtClean="0"/>
              <a:t>this as an investigative technique</a:t>
            </a:r>
            <a:endParaRPr lang="en-US" dirty="0"/>
          </a:p>
        </p:txBody>
      </p:sp>
      <p:sp>
        <p:nvSpPr>
          <p:cNvPr id="4" name="Slide Number Placeholder 3"/>
          <p:cNvSpPr>
            <a:spLocks noGrp="1"/>
          </p:cNvSpPr>
          <p:nvPr>
            <p:ph type="sldNum" sz="quarter" idx="12"/>
          </p:nvPr>
        </p:nvSpPr>
        <p:spPr/>
        <p:txBody>
          <a:bodyPr/>
          <a:lstStyle/>
          <a:p>
            <a:fld id="{551A31B2-C178-48A0-B96A-A7E030E41A0C}" type="slidenum">
              <a:rPr lang="en-US" smtClean="0"/>
              <a:t>13</a:t>
            </a:fld>
            <a:endParaRPr lang="en-US"/>
          </a:p>
        </p:txBody>
      </p:sp>
    </p:spTree>
    <p:extLst>
      <p:ext uri="{BB962C8B-B14F-4D97-AF65-F5344CB8AC3E}">
        <p14:creationId xmlns:p14="http://schemas.microsoft.com/office/powerpoint/2010/main" val="1246926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normAutofit fontScale="90000"/>
          </a:bodyPr>
          <a:lstStyle/>
          <a:p>
            <a:r>
              <a:rPr lang="en-US" dirty="0" smtClean="0"/>
              <a:t>Examples of potential nefarious uses</a:t>
            </a:r>
            <a:endParaRPr lang="en-US" dirty="0"/>
          </a:p>
        </p:txBody>
      </p:sp>
      <p:sp>
        <p:nvSpPr>
          <p:cNvPr id="4" name="Slide Number Placeholder 3"/>
          <p:cNvSpPr>
            <a:spLocks noGrp="1"/>
          </p:cNvSpPr>
          <p:nvPr>
            <p:ph type="sldNum" sz="quarter" idx="12"/>
          </p:nvPr>
        </p:nvSpPr>
        <p:spPr/>
        <p:txBody>
          <a:bodyPr/>
          <a:lstStyle/>
          <a:p>
            <a:fld id="{551A31B2-C178-48A0-B96A-A7E030E41A0C}" type="slidenum">
              <a:rPr lang="en-US" smtClean="0"/>
              <a:t>14</a:t>
            </a:fld>
            <a:endParaRPr lang="en-US"/>
          </a:p>
        </p:txBody>
      </p:sp>
    </p:spTree>
    <p:extLst>
      <p:ext uri="{BB962C8B-B14F-4D97-AF65-F5344CB8AC3E}">
        <p14:creationId xmlns:p14="http://schemas.microsoft.com/office/powerpoint/2010/main" val="3147090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Counterfeiting </a:t>
            </a:r>
            <a:r>
              <a:rPr lang="en-US" dirty="0" smtClean="0"/>
              <a:t>Money</a:t>
            </a:r>
            <a:r>
              <a:rPr lang="en-US" dirty="0" smtClean="0"/>
              <a:t>...</a:t>
            </a:r>
            <a:r>
              <a:rPr lang="en-US" dirty="0" smtClean="0"/>
              <a:t/>
            </a:r>
            <a:br>
              <a:rPr lang="en-US" dirty="0" smtClean="0"/>
            </a:br>
            <a:r>
              <a:rPr lang="en-US" dirty="0" smtClean="0"/>
              <a:t>Why bother?</a:t>
            </a:r>
            <a:endParaRPr lang="en-US" dirty="0"/>
          </a:p>
        </p:txBody>
      </p:sp>
      <p:pic>
        <p:nvPicPr>
          <p:cNvPr id="3074" name="Picture 2" descr="The 1933 U.S. Gold Double Eagle, designed by Augustus Saint-Gaudens, sold for $7.5 million in 2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37607"/>
            <a:ext cx="152400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1933 U.S. Gold Double Eagle, designed by Augustus Saint-Gaudens, sold for $7.5 million in 2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829050"/>
            <a:ext cx="1524000" cy="1504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244" y="3505885"/>
            <a:ext cx="2438400" cy="646331"/>
          </a:xfrm>
          <a:prstGeom prst="rect">
            <a:avLst/>
          </a:prstGeom>
          <a:noFill/>
        </p:spPr>
        <p:txBody>
          <a:bodyPr wrap="square" rtlCol="0">
            <a:spAutoFit/>
          </a:bodyPr>
          <a:lstStyle/>
          <a:p>
            <a:r>
              <a:rPr lang="en-US" dirty="0" smtClean="0"/>
              <a:t>1933 Gold Double Eagle</a:t>
            </a:r>
          </a:p>
          <a:p>
            <a:r>
              <a:rPr lang="en-US" b="1" dirty="0" smtClean="0">
                <a:solidFill>
                  <a:srgbClr val="FFFF00"/>
                </a:solidFill>
              </a:rPr>
              <a:t>$7.5 million </a:t>
            </a:r>
            <a:r>
              <a:rPr lang="en-US" dirty="0" smtClean="0"/>
              <a:t>in 2002</a:t>
            </a:r>
            <a:endParaRPr lang="en-US" dirty="0"/>
          </a:p>
        </p:txBody>
      </p:sp>
      <p:pic>
        <p:nvPicPr>
          <p:cNvPr id="3078" name="Picture 6" descr="The Guennol Liones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619374"/>
            <a:ext cx="1676400" cy="22574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77000" y="2732424"/>
            <a:ext cx="2438400" cy="1384995"/>
          </a:xfrm>
          <a:prstGeom prst="rect">
            <a:avLst/>
          </a:prstGeom>
          <a:noFill/>
        </p:spPr>
        <p:txBody>
          <a:bodyPr wrap="square" rtlCol="0">
            <a:spAutoFit/>
          </a:bodyPr>
          <a:lstStyle/>
          <a:p>
            <a:r>
              <a:rPr lang="en-US" b="1" dirty="0" smtClean="0"/>
              <a:t>The </a:t>
            </a:r>
            <a:r>
              <a:rPr lang="en-US" b="1" dirty="0" err="1"/>
              <a:t>Guennol</a:t>
            </a:r>
            <a:r>
              <a:rPr lang="en-US" b="1" dirty="0"/>
              <a:t> Lioness</a:t>
            </a:r>
            <a:endParaRPr lang="en-US" dirty="0"/>
          </a:p>
          <a:p>
            <a:r>
              <a:rPr lang="en-US" sz="1200" dirty="0"/>
              <a:t>Limestone, </a:t>
            </a:r>
            <a:r>
              <a:rPr lang="en-US" sz="1200" dirty="0" err="1"/>
              <a:t>c.3000</a:t>
            </a:r>
            <a:r>
              <a:rPr lang="en-US" sz="1200" dirty="0"/>
              <a:t> </a:t>
            </a:r>
            <a:r>
              <a:rPr lang="en-US" sz="1200" dirty="0" err="1"/>
              <a:t>b.c.</a:t>
            </a:r>
            <a:r>
              <a:rPr lang="en-US" sz="1200" dirty="0"/>
              <a:t> </a:t>
            </a:r>
          </a:p>
          <a:p>
            <a:r>
              <a:rPr lang="en-US" b="1" dirty="0">
                <a:solidFill>
                  <a:srgbClr val="FFFF00"/>
                </a:solidFill>
              </a:rPr>
              <a:t>$57,200,000 </a:t>
            </a:r>
            <a:r>
              <a:rPr lang="en-US" dirty="0" smtClean="0"/>
              <a:t>– </a:t>
            </a:r>
          </a:p>
          <a:p>
            <a:r>
              <a:rPr lang="en-US" dirty="0" smtClean="0"/>
              <a:t>Sotheby's </a:t>
            </a:r>
            <a:r>
              <a:rPr lang="en-US" dirty="0"/>
              <a:t>NY, December 5th 2007. </a:t>
            </a:r>
          </a:p>
        </p:txBody>
      </p:sp>
      <p:sp>
        <p:nvSpPr>
          <p:cNvPr id="7" name="Slide Number Placeholder 6"/>
          <p:cNvSpPr>
            <a:spLocks noGrp="1"/>
          </p:cNvSpPr>
          <p:nvPr>
            <p:ph type="sldNum" sz="quarter" idx="12"/>
          </p:nvPr>
        </p:nvSpPr>
        <p:spPr/>
        <p:txBody>
          <a:bodyPr/>
          <a:lstStyle/>
          <a:p>
            <a:fld id="{551A31B2-C178-48A0-B96A-A7E030E41A0C}" type="slidenum">
              <a:rPr lang="en-US" smtClean="0"/>
              <a:t>15</a:t>
            </a:fld>
            <a:endParaRPr lang="en-US"/>
          </a:p>
        </p:txBody>
      </p:sp>
    </p:spTree>
    <p:extLst>
      <p:ext uri="{BB962C8B-B14F-4D97-AF65-F5344CB8AC3E}">
        <p14:creationId xmlns:p14="http://schemas.microsoft.com/office/powerpoint/2010/main" val="1111901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AR-15 Auto-Sear</a:t>
            </a:r>
            <a:endParaRPr lang="en-US" dirty="0"/>
          </a:p>
        </p:txBody>
      </p:sp>
      <p:pic>
        <p:nvPicPr>
          <p:cNvPr id="2050" name="Picture 2" descr="JCB Registered Drop In Auto Sear (rD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295400"/>
            <a:ext cx="5238750" cy="3867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1905000"/>
            <a:ext cx="3156671" cy="3139321"/>
          </a:xfrm>
          <a:prstGeom prst="rect">
            <a:avLst/>
          </a:prstGeom>
          <a:noFill/>
        </p:spPr>
        <p:txBody>
          <a:bodyPr wrap="square" rtlCol="0">
            <a:spAutoFit/>
          </a:bodyPr>
          <a:lstStyle/>
          <a:p>
            <a:pPr marL="285750" indent="-285750">
              <a:buFont typeface="Arial" pitchFamily="34" charset="0"/>
              <a:buChar char="•"/>
            </a:pPr>
            <a:r>
              <a:rPr lang="en-US" dirty="0" smtClean="0"/>
              <a:t>Added to semi-automatic assault rifles to make them fully automatic</a:t>
            </a:r>
          </a:p>
          <a:p>
            <a:pPr marL="285750" indent="-285750">
              <a:buFont typeface="Arial" pitchFamily="34" charset="0"/>
              <a:buChar char="•"/>
            </a:pPr>
            <a:r>
              <a:rPr lang="en-US" dirty="0" smtClean="0"/>
              <a:t>Require a reasonably high level of skill and resources to manufacture</a:t>
            </a:r>
          </a:p>
          <a:p>
            <a:pPr marL="285750" indent="-285750">
              <a:buFont typeface="Arial" pitchFamily="34" charset="0"/>
              <a:buChar char="•"/>
            </a:pPr>
            <a:r>
              <a:rPr lang="en-US" dirty="0" smtClean="0"/>
              <a:t>Precision machined from high strength steel</a:t>
            </a:r>
          </a:p>
          <a:p>
            <a:pPr marL="285750" indent="-285750">
              <a:buFont typeface="Arial" pitchFamily="34" charset="0"/>
              <a:buChar char="•"/>
            </a:pPr>
            <a:r>
              <a:rPr lang="en-US" b="1" i="1" u="sng" dirty="0" smtClean="0"/>
              <a:t>SUPPOSED</a:t>
            </a:r>
            <a:r>
              <a:rPr lang="en-US" i="1" dirty="0" smtClean="0"/>
              <a:t> </a:t>
            </a:r>
            <a:r>
              <a:rPr lang="en-US" dirty="0" smtClean="0"/>
              <a:t>to be regulated and monitored by the government</a:t>
            </a:r>
            <a:endParaRPr lang="en-US" i="1" dirty="0"/>
          </a:p>
        </p:txBody>
      </p:sp>
      <p:sp>
        <p:nvSpPr>
          <p:cNvPr id="3" name="Slide Number Placeholder 2"/>
          <p:cNvSpPr>
            <a:spLocks noGrp="1"/>
          </p:cNvSpPr>
          <p:nvPr>
            <p:ph type="sldNum" sz="quarter" idx="12"/>
          </p:nvPr>
        </p:nvSpPr>
        <p:spPr/>
        <p:txBody>
          <a:bodyPr/>
          <a:lstStyle/>
          <a:p>
            <a:fld id="{551A31B2-C178-48A0-B96A-A7E030E41A0C}" type="slidenum">
              <a:rPr lang="en-US" smtClean="0"/>
              <a:t>16</a:t>
            </a:fld>
            <a:endParaRPr lang="en-US"/>
          </a:p>
        </p:txBody>
      </p:sp>
    </p:spTree>
    <p:extLst>
      <p:ext uri="{BB962C8B-B14F-4D97-AF65-F5344CB8AC3E}">
        <p14:creationId xmlns:p14="http://schemas.microsoft.com/office/powerpoint/2010/main" val="36597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U-235 Centrifuge</a:t>
            </a:r>
            <a:br>
              <a:rPr lang="en-US" dirty="0" smtClean="0"/>
            </a:br>
            <a:r>
              <a:rPr lang="en-US" dirty="0" smtClean="0"/>
              <a:t>Precursor for Nuclear Weapons</a:t>
            </a:r>
            <a:endParaRPr lang="en-US" dirty="0"/>
          </a:p>
        </p:txBody>
      </p:sp>
      <p:pic>
        <p:nvPicPr>
          <p:cNvPr id="1028" name="Picture 4" descr="http://upload.wikimedia.org/wikipedia/commons/thumb/6/69/Gas_centrifuge_cascade.jpg/220px-Gas_centrifuge_cascad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3429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c/c1/Gas_centrifuge_nr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634800"/>
            <a:ext cx="3101220" cy="46993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1" y="4648200"/>
            <a:ext cx="5333999" cy="1477328"/>
          </a:xfrm>
          <a:prstGeom prst="rect">
            <a:avLst/>
          </a:prstGeom>
          <a:noFill/>
        </p:spPr>
        <p:txBody>
          <a:bodyPr wrap="square" rtlCol="0">
            <a:spAutoFit/>
          </a:bodyPr>
          <a:lstStyle/>
          <a:p>
            <a:r>
              <a:rPr lang="en-US" dirty="0" smtClean="0"/>
              <a:t>“The </a:t>
            </a:r>
            <a:r>
              <a:rPr lang="en-US" dirty="0"/>
              <a:t>recent development of </a:t>
            </a:r>
            <a:r>
              <a:rPr lang="en-US" b="1" dirty="0">
                <a:solidFill>
                  <a:srgbClr val="FFFF00"/>
                </a:solidFill>
              </a:rPr>
              <a:t>inexpensive, high-precision computer-controlled machining equipment </a:t>
            </a:r>
            <a:r>
              <a:rPr lang="en-US" dirty="0"/>
              <a:t>has made things somewhat easier. This is why more </a:t>
            </a:r>
            <a:r>
              <a:rPr lang="en-US" b="1" dirty="0">
                <a:solidFill>
                  <a:srgbClr val="FFFF00"/>
                </a:solidFill>
              </a:rPr>
              <a:t>countries are learning to enrich uranium in recent years</a:t>
            </a:r>
            <a:r>
              <a:rPr lang="en-US" b="1" dirty="0"/>
              <a:t>.” </a:t>
            </a:r>
            <a:r>
              <a:rPr lang="en-US" sz="1000" dirty="0"/>
              <a:t>http://science.howstuffworks.com/uranium-centrifuge.htm</a:t>
            </a:r>
          </a:p>
        </p:txBody>
      </p:sp>
      <p:sp>
        <p:nvSpPr>
          <p:cNvPr id="5" name="Slide Number Placeholder 4"/>
          <p:cNvSpPr>
            <a:spLocks noGrp="1"/>
          </p:cNvSpPr>
          <p:nvPr>
            <p:ph type="sldNum" sz="quarter" idx="12"/>
          </p:nvPr>
        </p:nvSpPr>
        <p:spPr/>
        <p:txBody>
          <a:bodyPr/>
          <a:lstStyle/>
          <a:p>
            <a:fld id="{551A31B2-C178-48A0-B96A-A7E030E41A0C}" type="slidenum">
              <a:rPr lang="en-US" smtClean="0"/>
              <a:t>17</a:t>
            </a:fld>
            <a:endParaRPr lang="en-US"/>
          </a:p>
        </p:txBody>
      </p:sp>
    </p:spTree>
    <p:extLst>
      <p:ext uri="{BB962C8B-B14F-4D97-AF65-F5344CB8AC3E}">
        <p14:creationId xmlns:p14="http://schemas.microsoft.com/office/powerpoint/2010/main" val="3913244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Weapons</a:t>
            </a:r>
            <a:endParaRPr lang="en-US" dirty="0"/>
          </a:p>
        </p:txBody>
      </p:sp>
      <p:pic>
        <p:nvPicPr>
          <p:cNvPr id="2050" name="Picture 2" descr="File:Implosion nuclear weapon design - explosive lenses.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30" y="990600"/>
            <a:ext cx="3369665"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0" y="3718678"/>
            <a:ext cx="4648200" cy="2554545"/>
          </a:xfrm>
          <a:prstGeom prst="rect">
            <a:avLst/>
          </a:prstGeom>
          <a:noFill/>
        </p:spPr>
        <p:txBody>
          <a:bodyPr wrap="square" rtlCol="0">
            <a:spAutoFit/>
          </a:bodyPr>
          <a:lstStyle/>
          <a:p>
            <a:pPr algn="ctr"/>
            <a:r>
              <a:rPr lang="en-US" sz="2000" b="1" dirty="0" smtClean="0"/>
              <a:t>Explosive Lens</a:t>
            </a:r>
          </a:p>
          <a:p>
            <a:endParaRPr lang="en-US" sz="1400" b="1" dirty="0" smtClean="0"/>
          </a:p>
          <a:p>
            <a:r>
              <a:rPr lang="en-US" sz="1400" dirty="0" smtClean="0"/>
              <a:t>Highly precise array of components, carefully fitted together, manufactured from various explosive materials, that focus blast energy in a very precise manner to initiate a nuclear explosive.</a:t>
            </a:r>
          </a:p>
          <a:p>
            <a:endParaRPr lang="en-US" sz="1400" dirty="0" smtClean="0"/>
          </a:p>
          <a:p>
            <a:r>
              <a:rPr lang="en-US" sz="1400" dirty="0" smtClean="0"/>
              <a:t>Made from extremely </a:t>
            </a:r>
            <a:r>
              <a:rPr lang="en-US" sz="1400" b="1" dirty="0" smtClean="0"/>
              <a:t>complex shapes </a:t>
            </a:r>
            <a:r>
              <a:rPr lang="en-US" sz="1400" dirty="0" smtClean="0"/>
              <a:t>machined to very precise tolerances with accuracies of greater then </a:t>
            </a:r>
          </a:p>
          <a:p>
            <a:r>
              <a:rPr lang="en-US" sz="1400" b="1" dirty="0" smtClean="0"/>
              <a:t>1 in 100,000</a:t>
            </a:r>
          </a:p>
          <a:p>
            <a:endParaRPr lang="en-US" sz="1400" dirty="0"/>
          </a:p>
        </p:txBody>
      </p:sp>
      <p:pic>
        <p:nvPicPr>
          <p:cNvPr id="2052" name="Picture 4" descr="http://nuclearweaponarchive.org/Nwfaq/PartialBallsm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028" y="1211226"/>
            <a:ext cx="2932875"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51A31B2-C178-48A0-B96A-A7E030E41A0C}" type="slidenum">
              <a:rPr lang="en-US" smtClean="0"/>
              <a:t>18</a:t>
            </a:fld>
            <a:endParaRPr lang="en-US"/>
          </a:p>
        </p:txBody>
      </p:sp>
    </p:spTree>
    <p:extLst>
      <p:ext uri="{BB962C8B-B14F-4D97-AF65-F5344CB8AC3E}">
        <p14:creationId xmlns:p14="http://schemas.microsoft.com/office/powerpoint/2010/main" val="1650325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A31B2-C178-48A0-B96A-A7E030E41A0C}" type="slidenum">
              <a:rPr lang="en-US" smtClean="0"/>
              <a:t>19</a:t>
            </a:fld>
            <a:endParaRPr lang="en-US"/>
          </a:p>
        </p:txBody>
      </p:sp>
      <p:pic>
        <p:nvPicPr>
          <p:cNvPr id="1026" name="Picture 2" descr="C:\Users\Mike\AppData\Local\Microsoft\Windows\Temporary Internet Files\Content.Outlook\TEX08V6Y\GerhenfeldL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96261"/>
            <a:ext cx="8229600" cy="56617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00" y="152400"/>
            <a:ext cx="5089855" cy="769441"/>
          </a:xfrm>
          <a:prstGeom prst="rect">
            <a:avLst/>
          </a:prstGeom>
          <a:noFill/>
        </p:spPr>
        <p:txBody>
          <a:bodyPr wrap="none" rtlCol="0">
            <a:spAutoFit/>
          </a:bodyPr>
          <a:lstStyle/>
          <a:p>
            <a:r>
              <a:rPr lang="en-US" sz="4400" dirty="0" smtClean="0"/>
              <a:t>Very Cool Application</a:t>
            </a:r>
            <a:endParaRPr lang="en-US" sz="4400" dirty="0"/>
          </a:p>
        </p:txBody>
      </p:sp>
    </p:spTree>
    <p:extLst>
      <p:ext uri="{BB962C8B-B14F-4D97-AF65-F5344CB8AC3E}">
        <p14:creationId xmlns:p14="http://schemas.microsoft.com/office/powerpoint/2010/main" val="425438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Disclaimer</a:t>
            </a:r>
            <a:endParaRPr lang="en-US" dirty="0"/>
          </a:p>
        </p:txBody>
      </p:sp>
      <p:sp>
        <p:nvSpPr>
          <p:cNvPr id="3" name="Content Placeholder 2"/>
          <p:cNvSpPr>
            <a:spLocks noGrp="1"/>
          </p:cNvSpPr>
          <p:nvPr>
            <p:ph idx="1"/>
          </p:nvPr>
        </p:nvSpPr>
        <p:spPr/>
        <p:txBody>
          <a:bodyPr/>
          <a:lstStyle/>
          <a:p>
            <a:pPr marL="0" indent="0" algn="ctr">
              <a:buNone/>
            </a:pPr>
            <a:r>
              <a:rPr lang="en-US" b="1" dirty="0"/>
              <a:t>The views expressed in this paper are those of the author and do not reflect the official policy or position of the US </a:t>
            </a:r>
            <a:r>
              <a:rPr lang="en-US" b="1" dirty="0" smtClean="0"/>
              <a:t>government</a:t>
            </a:r>
            <a:r>
              <a:rPr lang="en-US" b="1" dirty="0"/>
              <a:t>.</a:t>
            </a:r>
            <a:endParaRPr lang="en-US" dirty="0"/>
          </a:p>
        </p:txBody>
      </p:sp>
      <p:sp>
        <p:nvSpPr>
          <p:cNvPr id="5" name="Slide Number Placeholder 4"/>
          <p:cNvSpPr>
            <a:spLocks noGrp="1"/>
          </p:cNvSpPr>
          <p:nvPr>
            <p:ph type="sldNum" sz="quarter" idx="12"/>
          </p:nvPr>
        </p:nvSpPr>
        <p:spPr/>
        <p:txBody>
          <a:bodyPr/>
          <a:lstStyle/>
          <a:p>
            <a:fld id="{4116EF0B-00B6-45F6-AA08-5AF694A08F7B}" type="slidenum">
              <a:rPr lang="en-US" smtClean="0"/>
              <a:pPr/>
              <a:t>2</a:t>
            </a:fld>
            <a:endParaRPr lang="en-US" dirty="0"/>
          </a:p>
        </p:txBody>
      </p:sp>
    </p:spTree>
    <p:extLst>
      <p:ext uri="{BB962C8B-B14F-4D97-AF65-F5344CB8AC3E}">
        <p14:creationId xmlns:p14="http://schemas.microsoft.com/office/powerpoint/2010/main" val="3900598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so cool application…</a:t>
            </a:r>
            <a:endParaRPr lang="en-US" dirty="0"/>
          </a:p>
        </p:txBody>
      </p:sp>
      <p:sp>
        <p:nvSpPr>
          <p:cNvPr id="4" name="Slide Number Placeholder 3"/>
          <p:cNvSpPr>
            <a:spLocks noGrp="1"/>
          </p:cNvSpPr>
          <p:nvPr>
            <p:ph type="sldNum" sz="quarter" idx="12"/>
          </p:nvPr>
        </p:nvSpPr>
        <p:spPr/>
        <p:txBody>
          <a:bodyPr/>
          <a:lstStyle/>
          <a:p>
            <a:fld id="{551A31B2-C178-48A0-B96A-A7E030E41A0C}" type="slidenum">
              <a:rPr lang="en-US" smtClean="0"/>
              <a:t>20</a:t>
            </a:fld>
            <a:endParaRPr lang="en-US"/>
          </a:p>
        </p:txBody>
      </p:sp>
      <p:pic>
        <p:nvPicPr>
          <p:cNvPr id="5" name="Picture 8" descr="https://portal.navfac.navy.mil/portal/page/portal/NAVFAC/NAVFAC_WW_PP/NAVFAC_NFESC_PP/LOCKS/IMAGES/SG95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5542236" cy="2971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43600" y="3124200"/>
            <a:ext cx="3061928" cy="646331"/>
          </a:xfrm>
          <a:prstGeom prst="rect">
            <a:avLst/>
          </a:prstGeom>
          <a:noFill/>
        </p:spPr>
        <p:txBody>
          <a:bodyPr wrap="none" rtlCol="0">
            <a:spAutoFit/>
          </a:bodyPr>
          <a:lstStyle/>
          <a:p>
            <a:r>
              <a:rPr lang="en-US" dirty="0" err="1" smtClean="0"/>
              <a:t>S&amp;G</a:t>
            </a:r>
            <a:r>
              <a:rPr lang="en-US" dirty="0" smtClean="0"/>
              <a:t> 951 High Security Padlock</a:t>
            </a:r>
          </a:p>
          <a:p>
            <a:r>
              <a:rPr lang="en-US" dirty="0" smtClean="0"/>
              <a:t>Protects… at a value of ???</a:t>
            </a:r>
            <a:endParaRPr lang="en-US" dirty="0"/>
          </a:p>
        </p:txBody>
      </p:sp>
    </p:spTree>
    <p:extLst>
      <p:ext uri="{BB962C8B-B14F-4D97-AF65-F5344CB8AC3E}">
        <p14:creationId xmlns:p14="http://schemas.microsoft.com/office/powerpoint/2010/main" val="1558916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Counterfeiting Parts</a:t>
            </a:r>
            <a:endParaRPr lang="en-US" dirty="0"/>
          </a:p>
        </p:txBody>
      </p:sp>
      <p:pic>
        <p:nvPicPr>
          <p:cNvPr id="5122" name="Picture 2" descr="http://www.turbocare.com/turbocare/img/Gas_Turbines/gas_turbine_blade_he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8" y="1371600"/>
            <a:ext cx="2857500" cy="2381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24200" y="1524000"/>
            <a:ext cx="4114799" cy="1077218"/>
          </a:xfrm>
          <a:prstGeom prst="rect">
            <a:avLst/>
          </a:prstGeom>
          <a:noFill/>
        </p:spPr>
        <p:txBody>
          <a:bodyPr wrap="square" rtlCol="0">
            <a:spAutoFit/>
          </a:bodyPr>
          <a:lstStyle/>
          <a:p>
            <a:r>
              <a:rPr lang="en-US" sz="2400" dirty="0" smtClean="0"/>
              <a:t>Gas Turbine Blades</a:t>
            </a:r>
          </a:p>
          <a:p>
            <a:r>
              <a:rPr lang="en-US" sz="2000" dirty="0" smtClean="0"/>
              <a:t>Failure can mean catastrophic destruction and “rapid disassembly”</a:t>
            </a:r>
            <a:endParaRPr lang="en-US" sz="2000" dirty="0"/>
          </a:p>
        </p:txBody>
      </p:sp>
      <p:pic>
        <p:nvPicPr>
          <p:cNvPr id="5124" name="Picture 4" descr="http://www.brightechvalves.com/images/safety/sf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094" y="4109417"/>
            <a:ext cx="2471227" cy="24712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24201" y="5029200"/>
            <a:ext cx="5716950" cy="738664"/>
          </a:xfrm>
          <a:prstGeom prst="rect">
            <a:avLst/>
          </a:prstGeom>
          <a:noFill/>
        </p:spPr>
        <p:txBody>
          <a:bodyPr wrap="none" rtlCol="0">
            <a:spAutoFit/>
          </a:bodyPr>
          <a:lstStyle/>
          <a:p>
            <a:r>
              <a:rPr lang="en-US" sz="2400" dirty="0" smtClean="0"/>
              <a:t>High Pressure relief valves</a:t>
            </a:r>
          </a:p>
          <a:p>
            <a:r>
              <a:rPr lang="en-US" dirty="0" smtClean="0"/>
              <a:t>Failure can mean rupture and explosion of pressure vessels</a:t>
            </a:r>
            <a:endParaRPr lang="en-US" dirty="0"/>
          </a:p>
        </p:txBody>
      </p:sp>
      <p:sp>
        <p:nvSpPr>
          <p:cNvPr id="7" name="Slide Number Placeholder 6"/>
          <p:cNvSpPr>
            <a:spLocks noGrp="1"/>
          </p:cNvSpPr>
          <p:nvPr>
            <p:ph type="sldNum" sz="quarter" idx="12"/>
          </p:nvPr>
        </p:nvSpPr>
        <p:spPr/>
        <p:txBody>
          <a:bodyPr/>
          <a:lstStyle/>
          <a:p>
            <a:fld id="{551A31B2-C178-48A0-B96A-A7E030E41A0C}" type="slidenum">
              <a:rPr lang="en-US" smtClean="0"/>
              <a:t>21</a:t>
            </a:fld>
            <a:endParaRPr lang="en-US"/>
          </a:p>
        </p:txBody>
      </p:sp>
    </p:spTree>
    <p:extLst>
      <p:ext uri="{BB962C8B-B14F-4D97-AF65-F5344CB8AC3E}">
        <p14:creationId xmlns:p14="http://schemas.microsoft.com/office/powerpoint/2010/main" val="3613908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90600"/>
          </a:xfrm>
        </p:spPr>
        <p:txBody>
          <a:bodyPr/>
          <a:lstStyle/>
          <a:p>
            <a:r>
              <a:rPr lang="en-US" dirty="0" smtClean="0"/>
              <a:t>Bypassing Tamper Indicators</a:t>
            </a:r>
            <a:endParaRPr lang="en-US" dirty="0"/>
          </a:p>
        </p:txBody>
      </p:sp>
      <p:sp>
        <p:nvSpPr>
          <p:cNvPr id="4" name="Slide Number Placeholder 3"/>
          <p:cNvSpPr>
            <a:spLocks noGrp="1"/>
          </p:cNvSpPr>
          <p:nvPr>
            <p:ph type="sldNum" sz="quarter" idx="12"/>
          </p:nvPr>
        </p:nvSpPr>
        <p:spPr/>
        <p:txBody>
          <a:bodyPr/>
          <a:lstStyle/>
          <a:p>
            <a:fld id="{551A31B2-C178-48A0-B96A-A7E030E41A0C}" type="slidenum">
              <a:rPr lang="en-US" smtClean="0"/>
              <a:t>22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59" y="1314872"/>
            <a:ext cx="1609344" cy="1908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Christopher\Pictures\iPhone_4_Teardow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135" y="4191000"/>
            <a:ext cx="2558256" cy="160506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971800"/>
            <a:ext cx="2558256" cy="160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5318" y="1314872"/>
            <a:ext cx="2558256" cy="160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359" y="3930050"/>
            <a:ext cx="1609344" cy="193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4497" y="3223126"/>
            <a:ext cx="2261068" cy="369332"/>
          </a:xfrm>
          <a:prstGeom prst="rect">
            <a:avLst/>
          </a:prstGeom>
          <a:noFill/>
        </p:spPr>
        <p:txBody>
          <a:bodyPr wrap="none" rtlCol="0">
            <a:spAutoFit/>
          </a:bodyPr>
          <a:lstStyle/>
          <a:p>
            <a:r>
              <a:rPr lang="en-US" dirty="0" smtClean="0"/>
              <a:t>Water gauge Indicator</a:t>
            </a:r>
            <a:endParaRPr lang="en-US" dirty="0"/>
          </a:p>
        </p:txBody>
      </p:sp>
      <p:sp>
        <p:nvSpPr>
          <p:cNvPr id="10" name="TextBox 9"/>
          <p:cNvSpPr txBox="1"/>
          <p:nvPr/>
        </p:nvSpPr>
        <p:spPr>
          <a:xfrm>
            <a:off x="3009132" y="4622485"/>
            <a:ext cx="2788392" cy="369332"/>
          </a:xfrm>
          <a:prstGeom prst="rect">
            <a:avLst/>
          </a:prstGeom>
          <a:noFill/>
        </p:spPr>
        <p:txBody>
          <a:bodyPr wrap="none" rtlCol="0">
            <a:spAutoFit/>
          </a:bodyPr>
          <a:lstStyle/>
          <a:p>
            <a:r>
              <a:rPr lang="en-US" dirty="0" smtClean="0"/>
              <a:t>Warranty Voiding Indicators</a:t>
            </a:r>
            <a:endParaRPr lang="en-US" dirty="0"/>
          </a:p>
        </p:txBody>
      </p:sp>
      <p:sp>
        <p:nvSpPr>
          <p:cNvPr id="11" name="TextBox 10"/>
          <p:cNvSpPr txBox="1"/>
          <p:nvPr/>
        </p:nvSpPr>
        <p:spPr>
          <a:xfrm>
            <a:off x="184497" y="5863788"/>
            <a:ext cx="2679964" cy="369332"/>
          </a:xfrm>
          <a:prstGeom prst="rect">
            <a:avLst/>
          </a:prstGeom>
          <a:noFill/>
        </p:spPr>
        <p:txBody>
          <a:bodyPr wrap="none" rtlCol="0">
            <a:spAutoFit/>
          </a:bodyPr>
          <a:lstStyle/>
          <a:p>
            <a:r>
              <a:rPr lang="en-US" dirty="0" smtClean="0"/>
              <a:t>Electrical Tamper Indicator</a:t>
            </a:r>
            <a:endParaRPr lang="en-US" dirty="0"/>
          </a:p>
        </p:txBody>
      </p:sp>
      <p:sp>
        <p:nvSpPr>
          <p:cNvPr id="12" name="TextBox 11"/>
          <p:cNvSpPr txBox="1"/>
          <p:nvPr/>
        </p:nvSpPr>
        <p:spPr>
          <a:xfrm>
            <a:off x="5208460" y="5796064"/>
            <a:ext cx="3878369" cy="369332"/>
          </a:xfrm>
          <a:prstGeom prst="rect">
            <a:avLst/>
          </a:prstGeom>
          <a:noFill/>
        </p:spPr>
        <p:txBody>
          <a:bodyPr wrap="none" rtlCol="0">
            <a:spAutoFit/>
          </a:bodyPr>
          <a:lstStyle/>
          <a:p>
            <a:r>
              <a:rPr lang="en-US" dirty="0" smtClean="0"/>
              <a:t>Tamper-proof Screws in Apple Products</a:t>
            </a:r>
            <a:endParaRPr lang="en-US" dirty="0"/>
          </a:p>
        </p:txBody>
      </p:sp>
      <p:sp>
        <p:nvSpPr>
          <p:cNvPr id="13" name="TextBox 12"/>
          <p:cNvSpPr txBox="1"/>
          <p:nvPr/>
        </p:nvSpPr>
        <p:spPr>
          <a:xfrm>
            <a:off x="5979696" y="2933907"/>
            <a:ext cx="3107133" cy="369332"/>
          </a:xfrm>
          <a:prstGeom prst="rect">
            <a:avLst/>
          </a:prstGeom>
          <a:noFill/>
        </p:spPr>
        <p:txBody>
          <a:bodyPr wrap="none" rtlCol="0">
            <a:spAutoFit/>
          </a:bodyPr>
          <a:lstStyle/>
          <a:p>
            <a:r>
              <a:rPr lang="en-US" dirty="0" smtClean="0"/>
              <a:t>Hardware Tampering Detectors</a:t>
            </a:r>
            <a:endParaRPr lang="en-US" dirty="0"/>
          </a:p>
        </p:txBody>
      </p:sp>
    </p:spTree>
    <p:extLst>
      <p:ext uri="{BB962C8B-B14F-4D97-AF65-F5344CB8AC3E}">
        <p14:creationId xmlns:p14="http://schemas.microsoft.com/office/powerpoint/2010/main" val="3869104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a:t>
            </a:r>
            <a:endParaRPr lang="en-US" dirty="0"/>
          </a:p>
        </p:txBody>
      </p:sp>
      <p:sp>
        <p:nvSpPr>
          <p:cNvPr id="3" name="Content Placeholder 2"/>
          <p:cNvSpPr>
            <a:spLocks noGrp="1"/>
          </p:cNvSpPr>
          <p:nvPr>
            <p:ph idx="1"/>
          </p:nvPr>
        </p:nvSpPr>
        <p:spPr/>
        <p:txBody>
          <a:bodyPr/>
          <a:lstStyle/>
          <a:p>
            <a:r>
              <a:rPr lang="en-US" dirty="0" smtClean="0"/>
              <a:t>Mass death </a:t>
            </a:r>
          </a:p>
          <a:p>
            <a:r>
              <a:rPr lang="en-US" dirty="0" smtClean="0"/>
              <a:t>Uncontrolled Proliferation of advanced weapons technology</a:t>
            </a:r>
          </a:p>
          <a:p>
            <a:r>
              <a:rPr lang="en-US" dirty="0" smtClean="0"/>
              <a:t>Fraud, corruption, underground economies</a:t>
            </a:r>
          </a:p>
          <a:p>
            <a:r>
              <a:rPr lang="en-US" dirty="0" smtClean="0"/>
              <a:t>Individual injury, destruction, and death from fake parts</a:t>
            </a:r>
          </a:p>
          <a:p>
            <a:r>
              <a:rPr lang="en-US" dirty="0" smtClean="0"/>
              <a:t>Loss of intellectual property value and rights</a:t>
            </a:r>
          </a:p>
          <a:p>
            <a:endParaRPr lang="en-US" dirty="0"/>
          </a:p>
        </p:txBody>
      </p:sp>
      <p:sp>
        <p:nvSpPr>
          <p:cNvPr id="4" name="Slide Number Placeholder 3"/>
          <p:cNvSpPr>
            <a:spLocks noGrp="1"/>
          </p:cNvSpPr>
          <p:nvPr>
            <p:ph type="sldNum" sz="quarter" idx="12"/>
          </p:nvPr>
        </p:nvSpPr>
        <p:spPr/>
        <p:txBody>
          <a:bodyPr/>
          <a:lstStyle/>
          <a:p>
            <a:fld id="{551A31B2-C178-48A0-B96A-A7E030E41A0C}" type="slidenum">
              <a:rPr lang="en-US" smtClean="0"/>
              <a:t>23</a:t>
            </a:fld>
            <a:endParaRPr lang="en-US"/>
          </a:p>
        </p:txBody>
      </p:sp>
    </p:spTree>
    <p:extLst>
      <p:ext uri="{BB962C8B-B14F-4D97-AF65-F5344CB8AC3E}">
        <p14:creationId xmlns:p14="http://schemas.microsoft.com/office/powerpoint/2010/main" val="1136027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0"/>
            <a:ext cx="8229600" cy="1143000"/>
          </a:xfrm>
        </p:spPr>
        <p:txBody>
          <a:bodyPr/>
          <a:lstStyle/>
          <a:p>
            <a:r>
              <a:rPr lang="en-US" dirty="0" smtClean="0"/>
              <a:t>Why am I even bringing this up?</a:t>
            </a:r>
            <a:endParaRPr lang="en-US" dirty="0"/>
          </a:p>
        </p:txBody>
      </p:sp>
      <p:sp>
        <p:nvSpPr>
          <p:cNvPr id="4" name="Slide Number Placeholder 3"/>
          <p:cNvSpPr>
            <a:spLocks noGrp="1"/>
          </p:cNvSpPr>
          <p:nvPr>
            <p:ph type="sldNum" sz="quarter" idx="12"/>
          </p:nvPr>
        </p:nvSpPr>
        <p:spPr/>
        <p:txBody>
          <a:bodyPr/>
          <a:lstStyle/>
          <a:p>
            <a:fld id="{551A31B2-C178-48A0-B96A-A7E030E41A0C}" type="slidenum">
              <a:rPr lang="en-US" smtClean="0"/>
              <a:t>24</a:t>
            </a:fld>
            <a:endParaRPr lang="en-US"/>
          </a:p>
        </p:txBody>
      </p:sp>
    </p:spTree>
    <p:extLst>
      <p:ext uri="{BB962C8B-B14F-4D97-AF65-F5344CB8AC3E}">
        <p14:creationId xmlns:p14="http://schemas.microsoft.com/office/powerpoint/2010/main" val="2411883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Controlling Nefarious Use</a:t>
            </a:r>
            <a:br>
              <a:rPr lang="en-US" dirty="0" smtClean="0"/>
            </a:br>
            <a:r>
              <a:rPr lang="en-US" dirty="0" smtClean="0"/>
              <a:t>What we want to </a:t>
            </a:r>
            <a:r>
              <a:rPr lang="en-US" dirty="0" smtClean="0">
                <a:solidFill>
                  <a:srgbClr val="FFFF00"/>
                </a:solidFill>
              </a:rPr>
              <a:t>DO</a:t>
            </a:r>
            <a:r>
              <a:rPr lang="en-US" dirty="0" smtClean="0"/>
              <a:t>…</a:t>
            </a:r>
            <a:endParaRPr lang="en-US" dirty="0"/>
          </a:p>
        </p:txBody>
      </p:sp>
      <p:pic>
        <p:nvPicPr>
          <p:cNvPr id="6146" name="Picture 2" descr="D:\Presentations\Farside slides\Coach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37" y="1371600"/>
            <a:ext cx="7635263" cy="5410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51A31B2-C178-48A0-B96A-A7E030E41A0C}" type="slidenum">
              <a:rPr lang="en-US" smtClean="0"/>
              <a:t>25</a:t>
            </a:fld>
            <a:endParaRPr lang="en-US"/>
          </a:p>
        </p:txBody>
      </p:sp>
    </p:spTree>
    <p:extLst>
      <p:ext uri="{BB962C8B-B14F-4D97-AF65-F5344CB8AC3E}">
        <p14:creationId xmlns:p14="http://schemas.microsoft.com/office/powerpoint/2010/main" val="4265239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Controlling Nefarious Use</a:t>
            </a:r>
            <a:br>
              <a:rPr lang="en-US" dirty="0" smtClean="0"/>
            </a:br>
            <a:r>
              <a:rPr lang="en-US" dirty="0" smtClean="0"/>
              <a:t>What we’d like to </a:t>
            </a:r>
            <a:r>
              <a:rPr lang="en-US" dirty="0" smtClean="0">
                <a:solidFill>
                  <a:srgbClr val="FFFF00"/>
                </a:solidFill>
              </a:rPr>
              <a:t>AVOID</a:t>
            </a:r>
            <a:r>
              <a:rPr lang="en-US" dirty="0" smtClean="0"/>
              <a:t>…</a:t>
            </a:r>
            <a:endParaRPr lang="en-US" dirty="0"/>
          </a:p>
        </p:txBody>
      </p:sp>
      <p:pic>
        <p:nvPicPr>
          <p:cNvPr id="7170" name="Picture 2" descr="D:\Presentations\Farside slides\Coachj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195150" cy="49040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51A31B2-C178-48A0-B96A-A7E030E41A0C}" type="slidenum">
              <a:rPr lang="en-US" smtClean="0"/>
              <a:t>26</a:t>
            </a:fld>
            <a:endParaRPr lang="en-US"/>
          </a:p>
        </p:txBody>
      </p:sp>
    </p:spTree>
    <p:extLst>
      <p:ext uri="{BB962C8B-B14F-4D97-AF65-F5344CB8AC3E}">
        <p14:creationId xmlns:p14="http://schemas.microsoft.com/office/powerpoint/2010/main" val="1195089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How can we address this </a:t>
            </a:r>
            <a:r>
              <a:rPr lang="en-US" dirty="0" smtClean="0">
                <a:solidFill>
                  <a:srgbClr val="FFFF00"/>
                </a:solidFill>
              </a:rPr>
              <a:t>BEFORE</a:t>
            </a:r>
            <a:r>
              <a:rPr lang="en-US" dirty="0" smtClean="0"/>
              <a:t> it becomes an issue…?</a:t>
            </a:r>
          </a:p>
          <a:p>
            <a:pPr lvl="1"/>
            <a:r>
              <a:rPr lang="en-US" dirty="0" smtClean="0"/>
              <a:t>Technical challenges</a:t>
            </a:r>
          </a:p>
          <a:p>
            <a:pPr lvl="1"/>
            <a:r>
              <a:rPr lang="en-US" dirty="0" smtClean="0"/>
              <a:t>Cultural issues</a:t>
            </a:r>
          </a:p>
          <a:p>
            <a:r>
              <a:rPr lang="en-US" dirty="0" smtClean="0"/>
              <a:t>Banning the technology will </a:t>
            </a:r>
            <a:r>
              <a:rPr lang="en-US" dirty="0" smtClean="0">
                <a:solidFill>
                  <a:srgbClr val="FFFF00"/>
                </a:solidFill>
              </a:rPr>
              <a:t>NOT</a:t>
            </a:r>
            <a:r>
              <a:rPr lang="en-US" dirty="0" smtClean="0"/>
              <a:t> work</a:t>
            </a:r>
          </a:p>
          <a:p>
            <a:pPr lvl="1"/>
            <a:r>
              <a:rPr lang="en-US" dirty="0" smtClean="0"/>
              <a:t>It would almost certainly be tried</a:t>
            </a:r>
          </a:p>
          <a:p>
            <a:pPr lvl="1"/>
            <a:r>
              <a:rPr lang="en-US" dirty="0" smtClean="0"/>
              <a:t>It will absolutely fail at multiple levels</a:t>
            </a:r>
          </a:p>
          <a:p>
            <a:r>
              <a:rPr lang="en-US" dirty="0" smtClean="0"/>
              <a:t>Can we educate policy makers?</a:t>
            </a:r>
          </a:p>
          <a:p>
            <a:r>
              <a:rPr lang="en-US" dirty="0" smtClean="0"/>
              <a:t>Can we provide solutions </a:t>
            </a:r>
            <a:r>
              <a:rPr lang="en-US" i="1" dirty="0" smtClean="0">
                <a:solidFill>
                  <a:srgbClr val="FFFF00"/>
                </a:solidFill>
              </a:rPr>
              <a:t>other</a:t>
            </a:r>
            <a:r>
              <a:rPr lang="en-US" dirty="0" smtClean="0">
                <a:solidFill>
                  <a:srgbClr val="FFFF00"/>
                </a:solidFill>
              </a:rPr>
              <a:t> </a:t>
            </a:r>
            <a:r>
              <a:rPr lang="en-US" dirty="0" smtClean="0"/>
              <a:t>than through trial, error, and failure?</a:t>
            </a:r>
            <a:endParaRPr lang="en-US" dirty="0"/>
          </a:p>
        </p:txBody>
      </p:sp>
      <p:sp>
        <p:nvSpPr>
          <p:cNvPr id="4" name="Slide Number Placeholder 3"/>
          <p:cNvSpPr>
            <a:spLocks noGrp="1"/>
          </p:cNvSpPr>
          <p:nvPr>
            <p:ph type="sldNum" sz="quarter" idx="12"/>
          </p:nvPr>
        </p:nvSpPr>
        <p:spPr/>
        <p:txBody>
          <a:bodyPr/>
          <a:lstStyle/>
          <a:p>
            <a:fld id="{551A31B2-C178-48A0-B96A-A7E030E41A0C}" type="slidenum">
              <a:rPr lang="en-US" smtClean="0"/>
              <a:t>27</a:t>
            </a:fld>
            <a:endParaRPr lang="en-US"/>
          </a:p>
        </p:txBody>
      </p:sp>
    </p:spTree>
    <p:extLst>
      <p:ext uri="{BB962C8B-B14F-4D97-AF65-F5344CB8AC3E}">
        <p14:creationId xmlns:p14="http://schemas.microsoft.com/office/powerpoint/2010/main" val="3564376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Narrow window to act</a:t>
            </a:r>
            <a:endParaRPr lang="en-US" dirty="0"/>
          </a:p>
        </p:txBody>
      </p:sp>
      <p:sp>
        <p:nvSpPr>
          <p:cNvPr id="3" name="Content Placeholder 2"/>
          <p:cNvSpPr>
            <a:spLocks noGrp="1"/>
          </p:cNvSpPr>
          <p:nvPr>
            <p:ph idx="1"/>
          </p:nvPr>
        </p:nvSpPr>
        <p:spPr/>
        <p:txBody>
          <a:bodyPr/>
          <a:lstStyle/>
          <a:p>
            <a:r>
              <a:rPr lang="en-US" dirty="0" smtClean="0"/>
              <a:t>Like the internet, decisions made early on can affect it systemically forever</a:t>
            </a:r>
          </a:p>
          <a:p>
            <a:r>
              <a:rPr lang="en-US" dirty="0" smtClean="0"/>
              <a:t>What decisions can we make </a:t>
            </a:r>
            <a:r>
              <a:rPr lang="en-US" i="1" dirty="0" smtClean="0">
                <a:solidFill>
                  <a:srgbClr val="FFFF00"/>
                </a:solidFill>
              </a:rPr>
              <a:t>today</a:t>
            </a:r>
            <a:r>
              <a:rPr lang="en-US" dirty="0" smtClean="0">
                <a:solidFill>
                  <a:srgbClr val="FFFF00"/>
                </a:solidFill>
              </a:rPr>
              <a:t> </a:t>
            </a:r>
            <a:r>
              <a:rPr lang="en-US" dirty="0" smtClean="0"/>
              <a:t>to avoid disaster </a:t>
            </a:r>
            <a:r>
              <a:rPr lang="en-US" i="1" dirty="0" smtClean="0">
                <a:solidFill>
                  <a:srgbClr val="FFFF00"/>
                </a:solidFill>
              </a:rPr>
              <a:t>tomorrow</a:t>
            </a:r>
            <a:r>
              <a:rPr lang="en-US" i="1" dirty="0" smtClean="0"/>
              <a:t>?</a:t>
            </a:r>
          </a:p>
          <a:p>
            <a:r>
              <a:rPr lang="en-US" dirty="0" smtClean="0"/>
              <a:t>We have a </a:t>
            </a:r>
            <a:r>
              <a:rPr lang="en-US" dirty="0" smtClean="0">
                <a:solidFill>
                  <a:srgbClr val="FFFF00"/>
                </a:solidFill>
              </a:rPr>
              <a:t>very narrow </a:t>
            </a:r>
            <a:r>
              <a:rPr lang="en-US" dirty="0" smtClean="0"/>
              <a:t>time window (perhaps 18 months) to act before discussions evolve into potentially misguided decisions</a:t>
            </a:r>
            <a:endParaRPr lang="en-US" dirty="0"/>
          </a:p>
        </p:txBody>
      </p:sp>
      <p:sp>
        <p:nvSpPr>
          <p:cNvPr id="4" name="Slide Number Placeholder 3"/>
          <p:cNvSpPr>
            <a:spLocks noGrp="1"/>
          </p:cNvSpPr>
          <p:nvPr>
            <p:ph type="sldNum" sz="quarter" idx="12"/>
          </p:nvPr>
        </p:nvSpPr>
        <p:spPr/>
        <p:txBody>
          <a:bodyPr/>
          <a:lstStyle/>
          <a:p>
            <a:fld id="{551A31B2-C178-48A0-B96A-A7E030E41A0C}" type="slidenum">
              <a:rPr lang="en-US" smtClean="0"/>
              <a:t>28</a:t>
            </a:fld>
            <a:endParaRPr lang="en-US"/>
          </a:p>
        </p:txBody>
      </p:sp>
    </p:spTree>
    <p:extLst>
      <p:ext uri="{BB962C8B-B14F-4D97-AF65-F5344CB8AC3E}">
        <p14:creationId xmlns:p14="http://schemas.microsoft.com/office/powerpoint/2010/main" val="1503120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Advanced Manufacturing is incredibly </a:t>
            </a:r>
            <a:r>
              <a:rPr lang="en-US" dirty="0" smtClean="0">
                <a:solidFill>
                  <a:srgbClr val="FFFF00"/>
                </a:solidFill>
              </a:rPr>
              <a:t>EXCITING</a:t>
            </a:r>
          </a:p>
          <a:p>
            <a:r>
              <a:rPr lang="en-US" dirty="0" smtClean="0"/>
              <a:t>Like Pandora’s box, we are on the verge of letting loose a great benefit, or evil, upon the world</a:t>
            </a:r>
          </a:p>
          <a:p>
            <a:r>
              <a:rPr lang="en-US" dirty="0" smtClean="0"/>
              <a:t>Can we control it, rather than being controlled by it?</a:t>
            </a:r>
            <a:endParaRPr lang="en-US" dirty="0"/>
          </a:p>
        </p:txBody>
      </p:sp>
      <p:sp>
        <p:nvSpPr>
          <p:cNvPr id="4" name="Slide Number Placeholder 3"/>
          <p:cNvSpPr>
            <a:spLocks noGrp="1"/>
          </p:cNvSpPr>
          <p:nvPr>
            <p:ph type="sldNum" sz="quarter" idx="12"/>
          </p:nvPr>
        </p:nvSpPr>
        <p:spPr/>
        <p:txBody>
          <a:bodyPr/>
          <a:lstStyle/>
          <a:p>
            <a:fld id="{551A31B2-C178-48A0-B96A-A7E030E41A0C}" type="slidenum">
              <a:rPr lang="en-US" smtClean="0"/>
              <a:t>29</a:t>
            </a:fld>
            <a:endParaRPr lang="en-US"/>
          </a:p>
        </p:txBody>
      </p:sp>
    </p:spTree>
    <p:extLst>
      <p:ext uri="{BB962C8B-B14F-4D97-AF65-F5344CB8AC3E}">
        <p14:creationId xmlns:p14="http://schemas.microsoft.com/office/powerpoint/2010/main" val="3047725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Hopmeier</a:t>
            </a:r>
            <a:endParaRPr lang="en-US" dirty="0"/>
          </a:p>
        </p:txBody>
      </p:sp>
      <p:sp>
        <p:nvSpPr>
          <p:cNvPr id="3" name="Content Placeholder 2"/>
          <p:cNvSpPr>
            <a:spLocks noGrp="1"/>
          </p:cNvSpPr>
          <p:nvPr>
            <p:ph idx="1"/>
          </p:nvPr>
        </p:nvSpPr>
        <p:spPr/>
        <p:txBody>
          <a:bodyPr/>
          <a:lstStyle/>
          <a:p>
            <a:r>
              <a:rPr lang="en-US" dirty="0" smtClean="0"/>
              <a:t>Former Mechanical Engineer</a:t>
            </a:r>
          </a:p>
          <a:p>
            <a:r>
              <a:rPr lang="en-US" dirty="0" smtClean="0"/>
              <a:t>Contractor/Consultant to government and industry</a:t>
            </a:r>
          </a:p>
          <a:p>
            <a:pPr lvl="1"/>
            <a:r>
              <a:rPr lang="en-US" dirty="0" smtClean="0"/>
              <a:t>Work with numerous countries, agencies and organizations</a:t>
            </a:r>
          </a:p>
          <a:p>
            <a:r>
              <a:rPr lang="en-US" dirty="0" smtClean="0"/>
              <a:t>Focus on “unconventional” problems, tasks and issues</a:t>
            </a:r>
          </a:p>
          <a:p>
            <a:pPr lvl="1"/>
            <a:r>
              <a:rPr lang="en-US" dirty="0" smtClean="0"/>
              <a:t>Primarily related to national security</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51A31B2-C178-48A0-B96A-A7E030E41A0C}" type="slidenum">
              <a:rPr lang="en-US" smtClean="0"/>
              <a:t>3</a:t>
            </a:fld>
            <a:endParaRPr lang="en-US"/>
          </a:p>
        </p:txBody>
      </p:sp>
    </p:spTree>
    <p:extLst>
      <p:ext uri="{BB962C8B-B14F-4D97-AF65-F5344CB8AC3E}">
        <p14:creationId xmlns:p14="http://schemas.microsoft.com/office/powerpoint/2010/main" val="1342384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lgn="ctr">
              <a:buNone/>
            </a:pPr>
            <a:r>
              <a:rPr lang="en-US" dirty="0" smtClean="0"/>
              <a:t>Michael Hopmeier</a:t>
            </a:r>
          </a:p>
          <a:p>
            <a:pPr marL="0" indent="0" algn="ctr">
              <a:buNone/>
            </a:pPr>
            <a:r>
              <a:rPr lang="en-US" dirty="0" smtClean="0"/>
              <a:t>Unconventional Concepts, Inc.</a:t>
            </a:r>
          </a:p>
          <a:p>
            <a:pPr marL="0" indent="0" algn="ctr">
              <a:buNone/>
            </a:pPr>
            <a:r>
              <a:rPr lang="en-US" b="1" dirty="0" smtClean="0">
                <a:solidFill>
                  <a:srgbClr val="FFFF00"/>
                </a:solidFill>
              </a:rPr>
              <a:t>hopmeier@unconventional-inc.com</a:t>
            </a:r>
            <a:endParaRPr lang="en-US" b="1" dirty="0">
              <a:solidFill>
                <a:srgbClr val="FFFF00"/>
              </a:solidFill>
            </a:endParaRPr>
          </a:p>
        </p:txBody>
      </p:sp>
      <p:sp>
        <p:nvSpPr>
          <p:cNvPr id="4" name="Slide Number Placeholder 3"/>
          <p:cNvSpPr>
            <a:spLocks noGrp="1"/>
          </p:cNvSpPr>
          <p:nvPr>
            <p:ph type="sldNum" sz="quarter" idx="12"/>
          </p:nvPr>
        </p:nvSpPr>
        <p:spPr/>
        <p:txBody>
          <a:bodyPr/>
          <a:lstStyle/>
          <a:p>
            <a:fld id="{551A31B2-C178-48A0-B96A-A7E030E41A0C}" type="slidenum">
              <a:rPr lang="en-US" smtClean="0"/>
              <a:t>30</a:t>
            </a:fld>
            <a:endParaRPr lang="en-US"/>
          </a:p>
        </p:txBody>
      </p:sp>
    </p:spTree>
    <p:extLst>
      <p:ext uri="{BB962C8B-B14F-4D97-AF65-F5344CB8AC3E}">
        <p14:creationId xmlns:p14="http://schemas.microsoft.com/office/powerpoint/2010/main" val="3592200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am I here</a:t>
            </a:r>
            <a:endParaRPr lang="en-US" dirty="0"/>
          </a:p>
        </p:txBody>
      </p:sp>
      <p:sp>
        <p:nvSpPr>
          <p:cNvPr id="3" name="Content Placeholder 2"/>
          <p:cNvSpPr>
            <a:spLocks noGrp="1"/>
          </p:cNvSpPr>
          <p:nvPr>
            <p:ph idx="1"/>
          </p:nvPr>
        </p:nvSpPr>
        <p:spPr/>
        <p:txBody>
          <a:bodyPr/>
          <a:lstStyle/>
          <a:p>
            <a:pPr marL="0" indent="0" algn="ctr">
              <a:buNone/>
            </a:pPr>
            <a:r>
              <a:rPr lang="en-US" dirty="0" smtClean="0"/>
              <a:t>To present the </a:t>
            </a:r>
            <a:r>
              <a:rPr lang="en-US" b="1" dirty="0" smtClean="0">
                <a:solidFill>
                  <a:srgbClr val="FFFF00"/>
                </a:solidFill>
              </a:rPr>
              <a:t>technical challenge </a:t>
            </a:r>
            <a:r>
              <a:rPr lang="en-US" dirty="0" smtClean="0"/>
              <a:t>of </a:t>
            </a:r>
            <a:r>
              <a:rPr lang="en-US" b="1" dirty="0" smtClean="0">
                <a:solidFill>
                  <a:srgbClr val="FFFF00"/>
                </a:solidFill>
              </a:rPr>
              <a:t>reducing or mitigating the threat </a:t>
            </a:r>
            <a:r>
              <a:rPr lang="en-US" dirty="0" smtClean="0"/>
              <a:t>from advanced manufacturing and digital materials, while </a:t>
            </a:r>
          </a:p>
          <a:p>
            <a:pPr marL="0" indent="0" algn="ctr">
              <a:buNone/>
            </a:pPr>
            <a:r>
              <a:rPr lang="en-US" b="1" i="1" u="sng" dirty="0" smtClean="0">
                <a:solidFill>
                  <a:srgbClr val="FFFF00"/>
                </a:solidFill>
              </a:rPr>
              <a:t>not impeding </a:t>
            </a:r>
            <a:r>
              <a:rPr lang="en-US" b="1" u="sng" dirty="0" smtClean="0">
                <a:solidFill>
                  <a:srgbClr val="FFFF00"/>
                </a:solidFill>
              </a:rPr>
              <a:t>their development and progress</a:t>
            </a:r>
            <a:r>
              <a:rPr lang="en-US" u="sng" dirty="0" smtClean="0"/>
              <a:t>.</a:t>
            </a:r>
            <a:endParaRPr lang="en-US" u="sng" dirty="0"/>
          </a:p>
        </p:txBody>
      </p:sp>
      <p:sp>
        <p:nvSpPr>
          <p:cNvPr id="4" name="Slide Number Placeholder 3"/>
          <p:cNvSpPr>
            <a:spLocks noGrp="1"/>
          </p:cNvSpPr>
          <p:nvPr>
            <p:ph type="sldNum" sz="quarter" idx="12"/>
          </p:nvPr>
        </p:nvSpPr>
        <p:spPr/>
        <p:txBody>
          <a:bodyPr/>
          <a:lstStyle/>
          <a:p>
            <a:fld id="{551A31B2-C178-48A0-B96A-A7E030E41A0C}" type="slidenum">
              <a:rPr lang="en-US" smtClean="0"/>
              <a:t>4</a:t>
            </a:fld>
            <a:endParaRPr lang="en-US"/>
          </a:p>
        </p:txBody>
      </p:sp>
    </p:spTree>
    <p:extLst>
      <p:ext uri="{BB962C8B-B14F-4D97-AF65-F5344CB8AC3E}">
        <p14:creationId xmlns:p14="http://schemas.microsoft.com/office/powerpoint/2010/main" val="1710770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55637"/>
            <a:ext cx="8763000" cy="6278563"/>
          </a:xfrm>
        </p:spPr>
        <p:txBody>
          <a:bodyPr>
            <a:normAutofit fontScale="62500" lnSpcReduction="20000"/>
          </a:bodyPr>
          <a:lstStyle/>
          <a:p>
            <a:pPr marL="0" indent="0" algn="ctr">
              <a:buNone/>
            </a:pPr>
            <a:r>
              <a:rPr lang="en-US" sz="4600" b="1" i="1" dirty="0"/>
              <a:t>Any sufficiently advanced technology is Indistinguishable from magic.</a:t>
            </a:r>
          </a:p>
          <a:p>
            <a:pPr marL="0" indent="0" algn="r">
              <a:buNone/>
            </a:pPr>
            <a:r>
              <a:rPr lang="en-US" sz="1500" dirty="0" smtClean="0"/>
              <a:t>Sir </a:t>
            </a:r>
            <a:r>
              <a:rPr lang="en-US" sz="1500" dirty="0"/>
              <a:t>Arthur Charles Clarke, </a:t>
            </a:r>
            <a:r>
              <a:rPr lang="en-US" sz="1500" dirty="0" err="1"/>
              <a:t>CBE</a:t>
            </a:r>
            <a:r>
              <a:rPr lang="en-US" sz="1500" dirty="0"/>
              <a:t>, FRAS</a:t>
            </a:r>
          </a:p>
          <a:p>
            <a:pPr marL="0" indent="0" algn="r">
              <a:buNone/>
            </a:pPr>
            <a:r>
              <a:rPr lang="en-US" sz="1500" dirty="0"/>
              <a:t> (16 December 1917 – 19 March 2008)</a:t>
            </a:r>
          </a:p>
          <a:p>
            <a:pPr marL="0" indent="0" algn="r">
              <a:buNone/>
            </a:pPr>
            <a:r>
              <a:rPr lang="en-US" sz="1500" dirty="0"/>
              <a:t>Science Fiction Author, Inventor, Futurist</a:t>
            </a:r>
          </a:p>
          <a:p>
            <a:pPr marL="0" indent="0" algn="r">
              <a:buNone/>
            </a:pPr>
            <a:r>
              <a:rPr lang="en-US" sz="1500" dirty="0"/>
              <a:t>Author of “2001: A Space </a:t>
            </a:r>
            <a:r>
              <a:rPr lang="en-US" sz="1500" dirty="0" smtClean="0"/>
              <a:t>Odyssey</a:t>
            </a:r>
          </a:p>
          <a:p>
            <a:pPr marL="0" indent="0" algn="r">
              <a:buNone/>
            </a:pPr>
            <a:endParaRPr lang="en-US" sz="1200" b="1" i="1" dirty="0"/>
          </a:p>
          <a:p>
            <a:pPr marL="0" indent="0" algn="ctr">
              <a:buNone/>
            </a:pPr>
            <a:r>
              <a:rPr lang="en-US" sz="4600" b="1" i="1" dirty="0" smtClean="0"/>
              <a:t>Hope</a:t>
            </a:r>
            <a:r>
              <a:rPr lang="en-US" sz="4600" b="1" i="1" dirty="0"/>
              <a:t>, which whispered from Pandora's box after all the other plagues and sorrows had escaped, is </a:t>
            </a:r>
            <a:r>
              <a:rPr lang="en-US" sz="4600" b="1" i="1" dirty="0" smtClean="0"/>
              <a:t>the </a:t>
            </a:r>
            <a:r>
              <a:rPr lang="en-US" sz="4600" b="1" i="1" dirty="0"/>
              <a:t>best and last of all things</a:t>
            </a:r>
            <a:r>
              <a:rPr lang="en-US" sz="4600" b="1" i="1" dirty="0" smtClean="0"/>
              <a:t>.</a:t>
            </a:r>
          </a:p>
          <a:p>
            <a:pPr marL="0" indent="0" algn="r">
              <a:buNone/>
            </a:pPr>
            <a:r>
              <a:rPr lang="en-US" sz="1500" dirty="0"/>
              <a:t>Ian Caldwell </a:t>
            </a:r>
            <a:r>
              <a:rPr lang="en-US" sz="1500" dirty="0" smtClean="0"/>
              <a:t>and Dustin Thomason, The </a:t>
            </a:r>
            <a:r>
              <a:rPr lang="en-US" sz="1500" dirty="0"/>
              <a:t>Rule of </a:t>
            </a:r>
            <a:r>
              <a:rPr lang="en-US" sz="1500" dirty="0" smtClean="0"/>
              <a:t>Four</a:t>
            </a:r>
          </a:p>
          <a:p>
            <a:pPr marL="0" indent="0" algn="r">
              <a:buNone/>
            </a:pPr>
            <a:r>
              <a:rPr lang="en-US" sz="1500" dirty="0" smtClean="0"/>
              <a:t>2004</a:t>
            </a:r>
          </a:p>
          <a:p>
            <a:pPr marL="0" indent="0" algn="ctr">
              <a:buNone/>
            </a:pPr>
            <a:r>
              <a:rPr lang="en-US" sz="4600" b="1" i="1" dirty="0"/>
              <a:t>If we had a reliable way to label our toys good and bad, it would be easy to regulate technology wisely. But we can rarely see far enough ahead to know which road leads to damnation. </a:t>
            </a:r>
            <a:r>
              <a:rPr lang="en-US" sz="4600" b="1" i="1" dirty="0">
                <a:solidFill>
                  <a:srgbClr val="FFFF00"/>
                </a:solidFill>
              </a:rPr>
              <a:t>Whoever concerns himself with big technology, either to push it forward or to stop it, is gambling in human lives</a:t>
            </a:r>
            <a:r>
              <a:rPr lang="en-US" sz="4600" b="1" i="1" dirty="0" smtClean="0">
                <a:solidFill>
                  <a:srgbClr val="FFFF00"/>
                </a:solidFill>
              </a:rPr>
              <a:t>.</a:t>
            </a:r>
          </a:p>
          <a:p>
            <a:pPr marL="0" indent="0" algn="r">
              <a:buNone/>
            </a:pPr>
            <a:r>
              <a:rPr lang="en-US" sz="1200" b="1" dirty="0"/>
              <a:t/>
            </a:r>
            <a:br>
              <a:rPr lang="en-US" sz="1200" b="1" dirty="0"/>
            </a:br>
            <a:r>
              <a:rPr lang="en-US" sz="1700" dirty="0"/>
              <a:t>FREEMAN DYSON, </a:t>
            </a:r>
            <a:r>
              <a:rPr lang="en-US" sz="1700" i="1" dirty="0"/>
              <a:t>Disturbing the Universe</a:t>
            </a:r>
            <a:r>
              <a:rPr lang="en-US" sz="1700" dirty="0"/>
              <a:t>, 1979. (Columbia</a:t>
            </a:r>
            <a:r>
              <a:rPr lang="en-US" sz="1200" dirty="0"/>
              <a:t>)</a:t>
            </a:r>
          </a:p>
        </p:txBody>
      </p:sp>
      <p:sp>
        <p:nvSpPr>
          <p:cNvPr id="4" name="Slide Number Placeholder 3"/>
          <p:cNvSpPr>
            <a:spLocks noGrp="1"/>
          </p:cNvSpPr>
          <p:nvPr>
            <p:ph type="sldNum" sz="quarter" idx="12"/>
          </p:nvPr>
        </p:nvSpPr>
        <p:spPr/>
        <p:txBody>
          <a:bodyPr/>
          <a:lstStyle/>
          <a:p>
            <a:fld id="{551A31B2-C178-48A0-B96A-A7E030E41A0C}" type="slidenum">
              <a:rPr lang="en-US" smtClean="0"/>
              <a:t>5</a:t>
            </a:fld>
            <a:endParaRPr lang="en-US"/>
          </a:p>
        </p:txBody>
      </p:sp>
    </p:spTree>
    <p:extLst>
      <p:ext uri="{BB962C8B-B14F-4D97-AF65-F5344CB8AC3E}">
        <p14:creationId xmlns:p14="http://schemas.microsoft.com/office/powerpoint/2010/main" val="397700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History…?</a:t>
            </a:r>
            <a:endParaRPr lang="en-US" dirty="0"/>
          </a:p>
        </p:txBody>
      </p:sp>
      <p:sp>
        <p:nvSpPr>
          <p:cNvPr id="4" name="Slide Number Placeholder 3"/>
          <p:cNvSpPr>
            <a:spLocks noGrp="1"/>
          </p:cNvSpPr>
          <p:nvPr>
            <p:ph type="sldNum" sz="quarter" idx="12"/>
          </p:nvPr>
        </p:nvSpPr>
        <p:spPr/>
        <p:txBody>
          <a:bodyPr/>
          <a:lstStyle/>
          <a:p>
            <a:fld id="{551A31B2-C178-48A0-B96A-A7E030E41A0C}" type="slidenum">
              <a:rPr lang="en-US" smtClean="0"/>
              <a:t>6</a:t>
            </a:fld>
            <a:endParaRPr lang="en-US"/>
          </a:p>
        </p:txBody>
      </p:sp>
    </p:spTree>
    <p:extLst>
      <p:ext uri="{BB962C8B-B14F-4D97-AF65-F5344CB8AC3E}">
        <p14:creationId xmlns:p14="http://schemas.microsoft.com/office/powerpoint/2010/main" val="387748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Copiers</a:t>
            </a:r>
            <a:endParaRPr lang="en-US" dirty="0"/>
          </a:p>
        </p:txBody>
      </p:sp>
      <p:sp>
        <p:nvSpPr>
          <p:cNvPr id="3" name="Content Placeholder 2"/>
          <p:cNvSpPr>
            <a:spLocks noGrp="1"/>
          </p:cNvSpPr>
          <p:nvPr>
            <p:ph idx="1"/>
          </p:nvPr>
        </p:nvSpPr>
        <p:spPr/>
        <p:txBody>
          <a:bodyPr/>
          <a:lstStyle/>
          <a:p>
            <a:r>
              <a:rPr lang="en-US" u="sng" dirty="0" smtClean="0"/>
              <a:t>1963</a:t>
            </a:r>
            <a:r>
              <a:rPr lang="en-US" dirty="0" smtClean="0"/>
              <a:t>: Xerox 813</a:t>
            </a:r>
          </a:p>
          <a:p>
            <a:pPr lvl="1"/>
            <a:r>
              <a:rPr lang="en-US" dirty="0" smtClean="0"/>
              <a:t>First desk top plain paper copier</a:t>
            </a:r>
          </a:p>
          <a:p>
            <a:r>
              <a:rPr lang="en-US" u="sng" dirty="0" smtClean="0"/>
              <a:t>1968</a:t>
            </a:r>
            <a:r>
              <a:rPr lang="en-US" dirty="0" smtClean="0"/>
              <a:t>: 3M commercial color printer</a:t>
            </a:r>
          </a:p>
          <a:p>
            <a:r>
              <a:rPr lang="en-US" u="sng" dirty="0" smtClean="0"/>
              <a:t>1969</a:t>
            </a:r>
            <a:r>
              <a:rPr lang="en-US" dirty="0" smtClean="0"/>
              <a:t>: Xerox invents laser printer </a:t>
            </a:r>
          </a:p>
          <a:p>
            <a:pPr lvl="1"/>
            <a:r>
              <a:rPr lang="en-US" dirty="0" smtClean="0"/>
              <a:t>Modified copier</a:t>
            </a:r>
          </a:p>
          <a:p>
            <a:r>
              <a:rPr lang="en-US" u="sng" dirty="0" smtClean="0"/>
              <a:t>1973</a:t>
            </a:r>
            <a:r>
              <a:rPr lang="en-US" dirty="0" smtClean="0"/>
              <a:t>: Cannon introduces electrostatic copier</a:t>
            </a:r>
          </a:p>
          <a:p>
            <a:r>
              <a:rPr lang="en-US" u="sng" dirty="0" smtClean="0"/>
              <a:t>1975-1985</a:t>
            </a:r>
            <a:r>
              <a:rPr lang="en-US" dirty="0" smtClean="0"/>
              <a:t>: primary marketing battle for supremacy in copier technology and market</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551A31B2-C178-48A0-B96A-A7E030E41A0C}" type="slidenum">
              <a:rPr lang="en-US" smtClean="0"/>
              <a:t>7</a:t>
            </a:fld>
            <a:endParaRPr lang="en-US"/>
          </a:p>
        </p:txBody>
      </p:sp>
    </p:spTree>
    <p:extLst>
      <p:ext uri="{BB962C8B-B14F-4D97-AF65-F5344CB8AC3E}">
        <p14:creationId xmlns:p14="http://schemas.microsoft.com/office/powerpoint/2010/main" val="3428267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Technology Break Through</a:t>
            </a:r>
            <a:endParaRPr lang="en-US" dirty="0"/>
          </a:p>
        </p:txBody>
      </p:sp>
      <p:sp>
        <p:nvSpPr>
          <p:cNvPr id="3" name="Content Placeholder 2"/>
          <p:cNvSpPr>
            <a:spLocks noGrp="1"/>
          </p:cNvSpPr>
          <p:nvPr>
            <p:ph idx="1"/>
          </p:nvPr>
        </p:nvSpPr>
        <p:spPr>
          <a:xfrm>
            <a:off x="457200" y="2286000"/>
            <a:ext cx="8229600" cy="3840163"/>
          </a:xfrm>
        </p:spPr>
        <p:txBody>
          <a:bodyPr/>
          <a:lstStyle/>
          <a:p>
            <a:r>
              <a:rPr lang="en-US" dirty="0" smtClean="0"/>
              <a:t>1100 PM, March 14</a:t>
            </a:r>
            <a:r>
              <a:rPr lang="en-US" baseline="30000" dirty="0" smtClean="0"/>
              <a:t>th</a:t>
            </a:r>
            <a:r>
              <a:rPr lang="en-US" dirty="0" smtClean="0"/>
              <a:t>, 1976:</a:t>
            </a:r>
          </a:p>
          <a:p>
            <a:pPr lvl="1"/>
            <a:r>
              <a:rPr lang="en-US" dirty="0" smtClean="0"/>
              <a:t>An MIT </a:t>
            </a:r>
            <a:r>
              <a:rPr lang="en-US" dirty="0" smtClean="0"/>
              <a:t>Mechanical Engineering Intern at Xerox recognizes the highest, best use for this emerging, revolutionary technology</a:t>
            </a:r>
          </a:p>
        </p:txBody>
      </p:sp>
      <p:sp>
        <p:nvSpPr>
          <p:cNvPr id="4" name="Slide Number Placeholder 3"/>
          <p:cNvSpPr>
            <a:spLocks noGrp="1"/>
          </p:cNvSpPr>
          <p:nvPr>
            <p:ph type="sldNum" sz="quarter" idx="12"/>
          </p:nvPr>
        </p:nvSpPr>
        <p:spPr/>
        <p:txBody>
          <a:bodyPr/>
          <a:lstStyle/>
          <a:p>
            <a:fld id="{551A31B2-C178-48A0-B96A-A7E030E41A0C}" type="slidenum">
              <a:rPr lang="en-US" smtClean="0"/>
              <a:t>8</a:t>
            </a:fld>
            <a:endParaRPr lang="en-US"/>
          </a:p>
        </p:txBody>
      </p:sp>
    </p:spTree>
    <p:extLst>
      <p:ext uri="{BB962C8B-B14F-4D97-AF65-F5344CB8AC3E}">
        <p14:creationId xmlns:p14="http://schemas.microsoft.com/office/powerpoint/2010/main" val="3647355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nicus2010.files.wordpress.com/2011/02/but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628973"/>
            <a:ext cx="5181600" cy="3627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4535269"/>
            <a:ext cx="7239000" cy="923330"/>
          </a:xfrm>
          <a:prstGeom prst="rect">
            <a:avLst/>
          </a:prstGeom>
          <a:noFill/>
        </p:spPr>
        <p:txBody>
          <a:bodyPr wrap="square" rtlCol="0">
            <a:spAutoFit/>
          </a:bodyPr>
          <a:lstStyle/>
          <a:p>
            <a:pPr algn="ctr"/>
            <a:r>
              <a:rPr lang="en-US" dirty="0" smtClean="0"/>
              <a:t>He is honored</a:t>
            </a:r>
            <a:r>
              <a:rPr lang="en-US" dirty="0" smtClean="0"/>
              <a:t>, and widely credited, as the inspiration for including pictures on Facebook…</a:t>
            </a:r>
          </a:p>
          <a:p>
            <a:pPr algn="ctr"/>
            <a:endParaRPr lang="en-US" dirty="0"/>
          </a:p>
        </p:txBody>
      </p:sp>
      <p:sp>
        <p:nvSpPr>
          <p:cNvPr id="2" name="Slide Number Placeholder 1"/>
          <p:cNvSpPr>
            <a:spLocks noGrp="1"/>
          </p:cNvSpPr>
          <p:nvPr>
            <p:ph type="sldNum" sz="quarter" idx="12"/>
          </p:nvPr>
        </p:nvSpPr>
        <p:spPr/>
        <p:txBody>
          <a:bodyPr/>
          <a:lstStyle/>
          <a:p>
            <a:fld id="{551A31B2-C178-48A0-B96A-A7E030E41A0C}" type="slidenum">
              <a:rPr lang="en-US" smtClean="0"/>
              <a:t>9</a:t>
            </a:fld>
            <a:endParaRPr lang="en-US"/>
          </a:p>
        </p:txBody>
      </p:sp>
    </p:spTree>
    <p:extLst>
      <p:ext uri="{BB962C8B-B14F-4D97-AF65-F5344CB8AC3E}">
        <p14:creationId xmlns:p14="http://schemas.microsoft.com/office/powerpoint/2010/main" val="224054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1124</Words>
  <Application>Microsoft Office PowerPoint</Application>
  <PresentationFormat>On-screen Show (4:3)</PresentationFormat>
  <Paragraphs>197</Paragraphs>
  <Slides>30</Slides>
  <Notes>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Pandora’s Box and Advanced Manufacturing: Opening the lid, carefully</vt:lpstr>
      <vt:lpstr>Disclaimer</vt:lpstr>
      <vt:lpstr>Who Is Hopmeier</vt:lpstr>
      <vt:lpstr>Why am I here</vt:lpstr>
      <vt:lpstr>PowerPoint Presentation</vt:lpstr>
      <vt:lpstr>Lessons from History…?</vt:lpstr>
      <vt:lpstr>Copiers</vt:lpstr>
      <vt:lpstr>Major Technology Break Through</vt:lpstr>
      <vt:lpstr>PowerPoint Presentation</vt:lpstr>
      <vt:lpstr>Modern Counterfeiting</vt:lpstr>
      <vt:lpstr>Anti-counterfeiting Technology</vt:lpstr>
      <vt:lpstr>Laser Printers, Forensics, and Steganography</vt:lpstr>
      <vt:lpstr>Why do we care?</vt:lpstr>
      <vt:lpstr>Examples of potential nefarious uses</vt:lpstr>
      <vt:lpstr>Counterfeiting Money... Why bother?</vt:lpstr>
      <vt:lpstr>AR-15 Auto-Sear</vt:lpstr>
      <vt:lpstr>U-235 Centrifuge Precursor for Nuclear Weapons</vt:lpstr>
      <vt:lpstr>Nuclear Weapons</vt:lpstr>
      <vt:lpstr>PowerPoint Presentation</vt:lpstr>
      <vt:lpstr>Not so cool application…</vt:lpstr>
      <vt:lpstr>Counterfeiting Parts</vt:lpstr>
      <vt:lpstr>Bypassing Tamper Indicators</vt:lpstr>
      <vt:lpstr>Why Do We Care?</vt:lpstr>
      <vt:lpstr>Why am I even bringing this up?</vt:lpstr>
      <vt:lpstr>Controlling Nefarious Use What we want to DO…</vt:lpstr>
      <vt:lpstr>Controlling Nefarious Use What we’d like to AVOID…</vt:lpstr>
      <vt:lpstr>Challenge</vt:lpstr>
      <vt:lpstr>Narrow window to act</vt:lpstr>
      <vt:lpstr>Summary</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Hopmeier</dc:creator>
  <cp:lastModifiedBy>Michael Hopmeier</cp:lastModifiedBy>
  <cp:revision>73</cp:revision>
  <cp:lastPrinted>2012-08-21T12:39:32Z</cp:lastPrinted>
  <dcterms:created xsi:type="dcterms:W3CDTF">2012-07-07T12:47:48Z</dcterms:created>
  <dcterms:modified xsi:type="dcterms:W3CDTF">2012-08-25T21:14:46Z</dcterms:modified>
</cp:coreProperties>
</file>