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Default Extension="AVI" ContentType="video/unknown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3"/>
  </p:notesMasterIdLst>
  <p:sldIdLst>
    <p:sldId id="267" r:id="rId2"/>
    <p:sldId id="297" r:id="rId3"/>
    <p:sldId id="268" r:id="rId4"/>
    <p:sldId id="269" r:id="rId5"/>
    <p:sldId id="270" r:id="rId6"/>
    <p:sldId id="292" r:id="rId7"/>
    <p:sldId id="262" r:id="rId8"/>
    <p:sldId id="259" r:id="rId9"/>
    <p:sldId id="286" r:id="rId10"/>
    <p:sldId id="284" r:id="rId11"/>
    <p:sldId id="287" r:id="rId12"/>
    <p:sldId id="288" r:id="rId13"/>
    <p:sldId id="289" r:id="rId14"/>
    <p:sldId id="273" r:id="rId15"/>
    <p:sldId id="275" r:id="rId16"/>
    <p:sldId id="277" r:id="rId17"/>
    <p:sldId id="278" r:id="rId18"/>
    <p:sldId id="294" r:id="rId19"/>
    <p:sldId id="276" r:id="rId20"/>
    <p:sldId id="298" r:id="rId21"/>
    <p:sldId id="296" r:id="rId22"/>
    <p:sldId id="260" r:id="rId23"/>
    <p:sldId id="295" r:id="rId24"/>
    <p:sldId id="257" r:id="rId25"/>
    <p:sldId id="261" r:id="rId26"/>
    <p:sldId id="264" r:id="rId27"/>
    <p:sldId id="299" r:id="rId28"/>
    <p:sldId id="263" r:id="rId29"/>
    <p:sldId id="301" r:id="rId30"/>
    <p:sldId id="300" r:id="rId31"/>
    <p:sldId id="281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941" autoAdjust="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-7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96A08-8355-4B41-8D21-B1FA2427C83A}" type="datetimeFigureOut">
              <a:rPr lang="en-US" smtClean="0"/>
              <a:pPr/>
              <a:t>10/1/12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A7669-28AC-EA40-9EEB-26B8DAA654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8724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6A0D59-0623-BE4C-9CA8-E3F4E278C709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9000"/>
          </a:xfrm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Add Illinois and MRL logos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723956-7256-5547-A3A2-48F2886B1B4E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Resistivity is a material</a:t>
            </a:r>
            <a:r>
              <a:rPr lang="en-US" baseline="0" dirty="0" smtClean="0">
                <a:cs typeface="+mn-cs"/>
              </a:rPr>
              <a:t> property that describes how well it an conduct electrons – can be measured directly.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Conductive trace fails when the paper fails!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A7669-28AC-EA40-9EEB-26B8DAA654A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4953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F89E83-6870-6343-AFA2-C360EF285BBF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9000"/>
          </a:xfrm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Famous</a:t>
            </a:r>
            <a:r>
              <a:rPr lang="en-US" baseline="0" dirty="0" smtClean="0">
                <a:cs typeface="+mn-cs"/>
              </a:rPr>
              <a:t> </a:t>
            </a:r>
            <a:r>
              <a:rPr lang="en-US" baseline="0" dirty="0" err="1" smtClean="0">
                <a:cs typeface="+mn-cs"/>
              </a:rPr>
              <a:t>korean</a:t>
            </a:r>
            <a:r>
              <a:rPr lang="en-US" baseline="0" dirty="0" smtClean="0">
                <a:cs typeface="+mn-cs"/>
              </a:rPr>
              <a:t> painting </a:t>
            </a:r>
            <a:r>
              <a:rPr lang="en-US" dirty="0" err="1" smtClean="0">
                <a:cs typeface="+mn-cs"/>
              </a:rPr>
              <a:t>Sae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han</a:t>
            </a:r>
            <a:r>
              <a:rPr lang="en-US" dirty="0" smtClean="0">
                <a:cs typeface="+mn-cs"/>
              </a:rPr>
              <a:t> do.  One of our post-docs</a:t>
            </a:r>
            <a:r>
              <a:rPr lang="en-US" baseline="0" dirty="0" smtClean="0">
                <a:cs typeface="+mn-cs"/>
              </a:rPr>
              <a:t> traced this.  Good illustration of how this ink works.  Surface mount LED attached with conductive epoxy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z="1200" dirty="0" smtClean="0">
                <a:ea typeface="굴림" charset="0"/>
                <a:cs typeface="Arial" charset="0"/>
              </a:rPr>
              <a:t>Surface mount LED array, drawn by hand and dried at room temperature</a:t>
            </a:r>
          </a:p>
          <a:p>
            <a:pPr>
              <a:defRPr/>
            </a:pPr>
            <a:r>
              <a:rPr lang="en-US" altLang="ko-KR" sz="1200" dirty="0" smtClean="0">
                <a:ea typeface="굴림" charset="0"/>
                <a:cs typeface="Arial" charset="0"/>
              </a:rPr>
              <a:t>(25</a:t>
            </a:r>
            <a:r>
              <a:rPr lang="en-US" altLang="ko-KR" sz="1200" dirty="0" smtClean="0">
                <a:ea typeface="굴림" charset="0"/>
                <a:cs typeface="Arial" charset="0"/>
                <a:sym typeface="Symbol" charset="0"/>
              </a:rPr>
              <a:t></a:t>
            </a:r>
            <a:r>
              <a:rPr lang="en-US" altLang="ko-KR" sz="1200" dirty="0" smtClean="0">
                <a:ea typeface="굴림" charset="0"/>
                <a:cs typeface="Arial" charset="0"/>
              </a:rPr>
              <a:t>16) 400 LEDs, operated by a 9 V battery</a:t>
            </a:r>
            <a:endParaRPr lang="en-US" sz="1200" dirty="0" smtClean="0">
              <a:ea typeface="굴림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9BC6B-7288-E344-91BD-C24F9101DC2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6582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9BC6B-7288-E344-91BD-C24F9101DC2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2046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Fab lab workshop was</a:t>
            </a:r>
            <a:r>
              <a:rPr lang="en-US" baseline="0" dirty="0" smtClean="0"/>
              <a:t> a nerdy crowd, so their feedback was to make the components look more like the symbols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A7669-28AC-EA40-9EEB-26B8DAA654A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0435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E6D2BC-86D5-964F-9E24-484FDEFD1200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9000"/>
          </a:xfrm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E6D2BC-86D5-964F-9E24-484FDEFD1200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695" y="686405"/>
            <a:ext cx="4500563" cy="3429000"/>
          </a:xfrm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89CDA2-4382-9145-AC16-A4CC8EDC9939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695" y="686405"/>
            <a:ext cx="4500563" cy="3429000"/>
          </a:xfrm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What is missing from the toolbox?</a:t>
            </a:r>
            <a:r>
              <a:rPr lang="en-US" baseline="0" dirty="0" smtClean="0">
                <a:cs typeface="+mn-cs"/>
              </a:rPr>
              <a:t>  You probably noticed that paper is portable, lightweight, ubiquitous – but none of these techniques are.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F225A-CEFB-C74F-8A92-D17E13987628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9000"/>
          </a:xfrm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What’s missing?  A tool</a:t>
            </a:r>
            <a:r>
              <a:rPr lang="en-US" baseline="0" dirty="0" smtClean="0">
                <a:cs typeface="+mn-cs"/>
              </a:rPr>
              <a:t> that is as ubiquitous and </a:t>
            </a:r>
            <a:r>
              <a:rPr lang="en-US" baseline="0" dirty="0" err="1" smtClean="0">
                <a:cs typeface="+mn-cs"/>
              </a:rPr>
              <a:t>inexepnsive</a:t>
            </a:r>
            <a:r>
              <a:rPr lang="en-US" baseline="0" dirty="0" smtClean="0">
                <a:cs typeface="+mn-cs"/>
              </a:rPr>
              <a:t> and portable as the paper substrate itself.  What we found, after using the pen for some time, is that it is also an intuitive design tool.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F225A-CEFB-C74F-8A92-D17E13987628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9000"/>
          </a:xfrm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For example,</a:t>
            </a:r>
            <a:r>
              <a:rPr lang="en-US" baseline="0" dirty="0" smtClean="0">
                <a:cs typeface="+mn-cs"/>
              </a:rPr>
              <a:t> regular drafting tools can be used to create uniform shapes, without the need for setting up </a:t>
            </a:r>
            <a:r>
              <a:rPr lang="en-US" baseline="0" dirty="0" err="1" smtClean="0">
                <a:cs typeface="+mn-cs"/>
              </a:rPr>
              <a:t>equpiment</a:t>
            </a:r>
            <a:r>
              <a:rPr lang="en-US" baseline="0" dirty="0" smtClean="0">
                <a:cs typeface="+mn-cs"/>
              </a:rPr>
              <a:t> or writing a program.</a:t>
            </a:r>
          </a:p>
          <a:p>
            <a:pPr eaLnBrk="1" hangingPunct="1">
              <a:defRPr/>
            </a:pPr>
            <a:endParaRPr lang="en-US" baseline="0" dirty="0" smtClean="0">
              <a:cs typeface="+mn-cs"/>
            </a:endParaRPr>
          </a:p>
          <a:p>
            <a:pPr eaLnBrk="1" hangingPunct="1">
              <a:defRPr/>
            </a:pPr>
            <a:r>
              <a:rPr lang="en-US" baseline="0" dirty="0" smtClean="0">
                <a:cs typeface="+mn-cs"/>
              </a:rPr>
              <a:t>As an aside – these are some magnetic components that we borrowed from Leah </a:t>
            </a:r>
            <a:r>
              <a:rPr lang="en-US" baseline="0" dirty="0" err="1" smtClean="0">
                <a:cs typeface="+mn-cs"/>
              </a:rPr>
              <a:t>buechely’s</a:t>
            </a:r>
            <a:r>
              <a:rPr lang="en-US" baseline="0" dirty="0" smtClean="0">
                <a:cs typeface="+mn-cs"/>
              </a:rPr>
              <a:t> group at the media lab: I’ll talk about these again later…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inspiration</a:t>
            </a:r>
            <a:r>
              <a:rPr lang="en-US" baseline="0" dirty="0" smtClean="0"/>
              <a:t> for ink design came from commercial rollerball pens – already a highly engineered fluid.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Compare to something we know:  10 Pa-s = melted chocolate, 0.1 Pa-s 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A7669-28AC-EA40-9EEB-26B8DAA654A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9720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E1155A-9B38-864E-9776-8F16D7AD3B66}" type="slidenum">
              <a:rPr lang="en-US"/>
              <a:pPr/>
              <a:t>8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9000"/>
          </a:xfrm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Has all of the target design parameters to commercial rollerball ink, in addition to requiring high conductivity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FBFD0C-CB6C-3C4D-9B96-9B54AA03C37D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30588"/>
          </a:xfrm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5214"/>
            <a:ext cx="5485805" cy="4112381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A91A-CE1A-FC44-AD55-B9790500E437}" type="datetimeFigureOut">
              <a:rPr lang="en-US" smtClean="0"/>
              <a:pPr/>
              <a:t>10/1/12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0421-6ED6-7C4B-AB75-71B38CBF57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6271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A91A-CE1A-FC44-AD55-B9790500E437}" type="datetimeFigureOut">
              <a:rPr lang="en-US" smtClean="0"/>
              <a:pPr/>
              <a:t>10/1/12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0421-6ED6-7C4B-AB75-71B38CBF57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5791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A91A-CE1A-FC44-AD55-B9790500E437}" type="datetimeFigureOut">
              <a:rPr lang="en-US" smtClean="0"/>
              <a:pPr/>
              <a:t>10/1/12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0421-6ED6-7C4B-AB75-71B38CBF57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7252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0A4FE-20B6-FA47-8889-63E7D3AE5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0736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A91A-CE1A-FC44-AD55-B9790500E437}" type="datetimeFigureOut">
              <a:rPr lang="en-US" smtClean="0"/>
              <a:pPr/>
              <a:t>10/1/12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0421-6ED6-7C4B-AB75-71B38CBF57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3602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A91A-CE1A-FC44-AD55-B9790500E437}" type="datetimeFigureOut">
              <a:rPr lang="en-US" smtClean="0"/>
              <a:pPr/>
              <a:t>10/1/12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0421-6ED6-7C4B-AB75-71B38CBF57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012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A91A-CE1A-FC44-AD55-B9790500E437}" type="datetimeFigureOut">
              <a:rPr lang="en-US" smtClean="0"/>
              <a:pPr/>
              <a:t>10/1/12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0421-6ED6-7C4B-AB75-71B38CBF57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8897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A91A-CE1A-FC44-AD55-B9790500E437}" type="datetimeFigureOut">
              <a:rPr lang="en-US" smtClean="0"/>
              <a:pPr/>
              <a:t>10/1/12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0421-6ED6-7C4B-AB75-71B38CBF57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6714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A91A-CE1A-FC44-AD55-B9790500E437}" type="datetimeFigureOut">
              <a:rPr lang="en-US" smtClean="0"/>
              <a:pPr/>
              <a:t>10/1/12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0421-6ED6-7C4B-AB75-71B38CBF57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591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A91A-CE1A-FC44-AD55-B9790500E437}" type="datetimeFigureOut">
              <a:rPr lang="en-US" smtClean="0"/>
              <a:pPr/>
              <a:t>10/1/12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0421-6ED6-7C4B-AB75-71B38CBF57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86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A91A-CE1A-FC44-AD55-B9790500E437}" type="datetimeFigureOut">
              <a:rPr lang="en-US" smtClean="0"/>
              <a:pPr/>
              <a:t>10/1/12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0421-6ED6-7C4B-AB75-71B38CBF57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385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FA91A-CE1A-FC44-AD55-B9790500E437}" type="datetimeFigureOut">
              <a:rPr lang="en-US" smtClean="0"/>
              <a:pPr/>
              <a:t>10/1/12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10421-6ED6-7C4B-AB75-71B38CBF57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33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FA91A-CE1A-FC44-AD55-B9790500E437}" type="datetimeFigureOut">
              <a:rPr lang="en-US" smtClean="0"/>
              <a:pPr/>
              <a:t>10/1/12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10421-6ED6-7C4B-AB75-71B38CBF57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09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wm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4.jpeg"/><Relationship Id="rId5" Type="http://schemas.openxmlformats.org/officeDocument/2006/relationships/image" Target="../media/image58.jpeg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emf"/><Relationship Id="rId6" Type="http://schemas.openxmlformats.org/officeDocument/2006/relationships/image" Target="../media/image62.png"/><Relationship Id="rId7" Type="http://schemas.openxmlformats.org/officeDocument/2006/relationships/image" Target="../media/image63.emf"/><Relationship Id="rId8" Type="http://schemas.openxmlformats.org/officeDocument/2006/relationships/image" Target="../media/image64.emf"/><Relationship Id="rId9" Type="http://schemas.openxmlformats.org/officeDocument/2006/relationships/image" Target="../media/image65.emf"/><Relationship Id="rId1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wmf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4" Type="http://schemas.openxmlformats.org/officeDocument/2006/relationships/image" Target="../media/image81.png"/><Relationship Id="rId5" Type="http://schemas.openxmlformats.org/officeDocument/2006/relationships/image" Target="../media/image57.jpeg"/><Relationship Id="rId6" Type="http://schemas.openxmlformats.org/officeDocument/2006/relationships/image" Target="../media/image82.jpeg"/><Relationship Id="rId1" Type="http://schemas.openxmlformats.org/officeDocument/2006/relationships/video" Target="../media/media1.AVI"/><Relationship Id="rId2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wmf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1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993236"/>
            <a:ext cx="9144000" cy="4393406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-291923"/>
            <a:ext cx="79248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cs typeface="+mj-cs"/>
              </a:rPr>
              <a:t>Pen-on-Paper Flexible Electronics</a:t>
            </a:r>
            <a:endParaRPr lang="en-US" sz="2400" dirty="0" smtClean="0">
              <a:cs typeface="+mj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63166" y="5533649"/>
            <a:ext cx="6400800" cy="1185766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chemeClr val="tx1"/>
                </a:solidFill>
                <a:cs typeface="+mn-cs"/>
              </a:rPr>
              <a:t>Analisa Russo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chemeClr val="tx1"/>
                </a:solidFill>
                <a:cs typeface="+mn-cs"/>
              </a:rPr>
              <a:t>In collaboration with Jennifer Lewis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chemeClr val="tx1"/>
                </a:solidFill>
                <a:cs typeface="+mn-cs"/>
              </a:rPr>
              <a:t>and Bok </a:t>
            </a:r>
            <a:r>
              <a:rPr lang="en-US" sz="1800" dirty="0" err="1" smtClean="0">
                <a:solidFill>
                  <a:schemeClr val="tx1"/>
                </a:solidFill>
                <a:cs typeface="+mn-cs"/>
              </a:rPr>
              <a:t>Yeop</a:t>
            </a:r>
            <a:r>
              <a:rPr lang="en-US" sz="1800" dirty="0" smtClean="0">
                <a:solidFill>
                  <a:schemeClr val="tx1"/>
                </a:solidFill>
                <a:cs typeface="+mn-cs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cs typeface="+mn-cs"/>
              </a:rPr>
              <a:t>Ahn</a:t>
            </a:r>
            <a:endParaRPr lang="en-US" sz="1800" dirty="0" smtClean="0">
              <a:solidFill>
                <a:schemeClr val="tx1"/>
              </a:solidFill>
              <a:cs typeface="+mn-cs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080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308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grpSp>
        <p:nvGrpSpPr>
          <p:cNvPr id="3076" name="Group 90"/>
          <p:cNvGrpSpPr>
            <a:grpSpLocks noChangeAspect="1"/>
          </p:cNvGrpSpPr>
          <p:nvPr/>
        </p:nvGrpSpPr>
        <p:grpSpPr bwMode="auto">
          <a:xfrm>
            <a:off x="304800" y="5752272"/>
            <a:ext cx="1290227" cy="877128"/>
            <a:chOff x="25861870" y="38408766"/>
            <a:chExt cx="2032997" cy="1473200"/>
          </a:xfrm>
        </p:grpSpPr>
        <p:pic>
          <p:nvPicPr>
            <p:cNvPr id="3078" name="Picture 229" descr="UILogoCL5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1870" y="38569104"/>
              <a:ext cx="2032997" cy="1312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9" name="Rectangle 92"/>
            <p:cNvSpPr>
              <a:spLocks noChangeArrowheads="1"/>
            </p:cNvSpPr>
            <p:nvPr/>
          </p:nvSpPr>
          <p:spPr bwMode="auto">
            <a:xfrm>
              <a:off x="25862550" y="38408766"/>
              <a:ext cx="739025" cy="5455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charset="0"/>
              </a:endParaRPr>
            </a:p>
          </p:txBody>
        </p:sp>
      </p:grpSp>
      <p:pic>
        <p:nvPicPr>
          <p:cNvPr id="3077" name="Picture 15" descr="blue_letterform_fullna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296" t="22519" r="3947" b="17938"/>
          <a:stretch>
            <a:fillRect/>
          </a:stretch>
        </p:blipFill>
        <p:spPr bwMode="auto">
          <a:xfrm>
            <a:off x="6748176" y="6056198"/>
            <a:ext cx="2233899" cy="59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486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8-18 at 5.00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713446"/>
            <a:ext cx="6078855" cy="5489241"/>
          </a:xfrm>
          <a:prstGeom prst="rect">
            <a:avLst/>
          </a:prstGeom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3350" y="3544889"/>
            <a:ext cx="2903666" cy="261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8855" y="713446"/>
            <a:ext cx="3016702" cy="28314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553556" y="163513"/>
            <a:ext cx="2255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 smtClean="0">
                <a:latin typeface="Tahoma" charset="0"/>
                <a:ea typeface="굴림" charset="0"/>
                <a:cs typeface="Arial" charset="0"/>
              </a:rPr>
              <a:t>Ink synthesis</a:t>
            </a:r>
            <a:endParaRPr lang="en-US" sz="2400" b="1" dirty="0">
              <a:latin typeface="Tahoma" charset="0"/>
              <a:ea typeface="굴림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77183"/>
            <a:ext cx="6078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Grow particles to 400 nm diameter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849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08-18 at 5.12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39752" y="1310069"/>
            <a:ext cx="4696206" cy="4651902"/>
          </a:xfrm>
          <a:prstGeom prst="rect">
            <a:avLst/>
          </a:prstGeom>
        </p:spPr>
      </p:pic>
      <p:pic>
        <p:nvPicPr>
          <p:cNvPr id="2" name="Picture 1" descr="Screen shot 2012-08-18 at 5.10.4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891" r="-981"/>
          <a:stretch/>
        </p:blipFill>
        <p:spPr>
          <a:xfrm>
            <a:off x="-1381" y="1310069"/>
            <a:ext cx="4699860" cy="4651902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553556" y="163513"/>
            <a:ext cx="2255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 smtClean="0">
                <a:latin typeface="Tahoma" charset="0"/>
                <a:ea typeface="굴림" charset="0"/>
                <a:cs typeface="Arial" charset="0"/>
              </a:rPr>
              <a:t>Ink synthesis</a:t>
            </a:r>
            <a:endParaRPr lang="en-US" sz="2400" b="1" dirty="0">
              <a:latin typeface="Tahoma" charset="0"/>
              <a:ea typeface="굴림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381" y="5979169"/>
            <a:ext cx="463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Transfer to larger beaker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638371" y="5979169"/>
            <a:ext cx="4505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Coagulate particles with ethanol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525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8-18 at 5.13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758349"/>
            <a:ext cx="9144000" cy="5739956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553556" y="163513"/>
            <a:ext cx="2255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 smtClean="0">
                <a:latin typeface="Tahoma" charset="0"/>
                <a:ea typeface="굴림" charset="0"/>
                <a:cs typeface="Arial" charset="0"/>
              </a:rPr>
              <a:t>Ink synthesis</a:t>
            </a:r>
            <a:endParaRPr lang="en-US" sz="2400" b="1" dirty="0">
              <a:latin typeface="Tahoma" charset="0"/>
              <a:ea typeface="굴림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629825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Centrifuge at 9000 rpm to collect particles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284380" y="4743630"/>
            <a:ext cx="877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before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050535" y="5271438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after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492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" y="1131346"/>
            <a:ext cx="9143999" cy="4530416"/>
            <a:chOff x="1" y="903043"/>
            <a:chExt cx="9063657" cy="4490610"/>
          </a:xfrm>
        </p:grpSpPr>
        <p:pic>
          <p:nvPicPr>
            <p:cNvPr id="2" name="Picture 1" descr="Screen shot 2012-08-18 at 5.13.20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" y="903043"/>
              <a:ext cx="4642134" cy="4490610"/>
            </a:xfrm>
            <a:prstGeom prst="rect">
              <a:avLst/>
            </a:prstGeom>
          </p:spPr>
        </p:pic>
        <p:pic>
          <p:nvPicPr>
            <p:cNvPr id="3" name="Picture 2" descr="Screen shot 2012-08-18 at 5.13.4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642135" y="903043"/>
              <a:ext cx="4421523" cy="4490610"/>
            </a:xfrm>
            <a:prstGeom prst="rect">
              <a:avLst/>
            </a:prstGeom>
          </p:spPr>
        </p:pic>
      </p:grp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553556" y="163513"/>
            <a:ext cx="2255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 smtClean="0">
                <a:latin typeface="Tahoma" charset="0"/>
                <a:ea typeface="굴림" charset="0"/>
                <a:cs typeface="Arial" charset="0"/>
              </a:rPr>
              <a:t>Ink synthesis</a:t>
            </a:r>
            <a:endParaRPr lang="en-US" sz="2400" b="1" dirty="0">
              <a:latin typeface="Tahoma" charset="0"/>
              <a:ea typeface="굴림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5661762"/>
            <a:ext cx="4683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Filter ink through 10 micron pore filter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683285" y="5674944"/>
            <a:ext cx="4460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Add </a:t>
            </a:r>
            <a:r>
              <a:rPr lang="en-US" sz="2000" dirty="0" err="1" smtClean="0"/>
              <a:t>viscosifier</a:t>
            </a:r>
            <a:r>
              <a:rPr lang="en-US" sz="2000" dirty="0" smtClean="0"/>
              <a:t>:</a:t>
            </a:r>
          </a:p>
          <a:p>
            <a:pPr algn="ctr"/>
            <a:r>
              <a:rPr lang="en-US" sz="2000" dirty="0" err="1" smtClean="0"/>
              <a:t>Hydroxyethyl</a:t>
            </a:r>
            <a:r>
              <a:rPr lang="en-US" sz="2000" dirty="0" smtClean="0"/>
              <a:t> cellulose</a:t>
            </a:r>
          </a:p>
          <a:p>
            <a:pPr algn="ctr"/>
            <a:r>
              <a:rPr lang="en-US" sz="2000" dirty="0" err="1" smtClean="0"/>
              <a:t>HEC:Ag</a:t>
            </a:r>
            <a:r>
              <a:rPr lang="en-US" sz="2000" dirty="0" smtClean="0"/>
              <a:t> = 3:100 by weight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565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7"/>
          <p:cNvGrpSpPr>
            <a:grpSpLocks/>
          </p:cNvGrpSpPr>
          <p:nvPr/>
        </p:nvGrpSpPr>
        <p:grpSpPr bwMode="auto">
          <a:xfrm>
            <a:off x="4419600" y="1334640"/>
            <a:ext cx="4197350" cy="4267200"/>
            <a:chOff x="2784" y="768"/>
            <a:chExt cx="2644" cy="2688"/>
          </a:xfrm>
        </p:grpSpPr>
        <p:pic>
          <p:nvPicPr>
            <p:cNvPr id="15370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768"/>
              <a:ext cx="264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6" name="Text Box 12"/>
            <p:cNvSpPr txBox="1">
              <a:spLocks noChangeArrowheads="1"/>
            </p:cNvSpPr>
            <p:nvPr/>
          </p:nvSpPr>
          <p:spPr bwMode="auto">
            <a:xfrm>
              <a:off x="3360" y="1056"/>
              <a:ext cx="1104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>
                  <a:cs typeface="+mn-cs"/>
                </a:rPr>
                <a:t>shear rate = 1 s</a:t>
              </a:r>
              <a:r>
                <a:rPr lang="en-US" sz="1600" baseline="30000">
                  <a:cs typeface="+mn-cs"/>
                </a:rPr>
                <a:t>-1</a:t>
              </a:r>
            </a:p>
          </p:txBody>
        </p:sp>
        <p:sp>
          <p:nvSpPr>
            <p:cNvPr id="16406" name="Text Box 22"/>
            <p:cNvSpPr txBox="1">
              <a:spLocks noChangeArrowheads="1"/>
            </p:cNvSpPr>
            <p:nvPr/>
          </p:nvSpPr>
          <p:spPr bwMode="auto">
            <a:xfrm>
              <a:off x="3984" y="1536"/>
              <a:ext cx="8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>
                  <a:cs typeface="+mn-cs"/>
                </a:rPr>
                <a:t>clogging</a:t>
              </a:r>
            </a:p>
          </p:txBody>
        </p:sp>
        <p:sp>
          <p:nvSpPr>
            <p:cNvPr id="16407" name="Text Box 23"/>
            <p:cNvSpPr txBox="1">
              <a:spLocks noChangeArrowheads="1"/>
            </p:cNvSpPr>
            <p:nvPr/>
          </p:nvSpPr>
          <p:spPr bwMode="auto">
            <a:xfrm>
              <a:off x="4080" y="2112"/>
              <a:ext cx="8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>
                  <a:cs typeface="+mn-cs"/>
                </a:rPr>
                <a:t>leaking</a:t>
              </a:r>
            </a:p>
          </p:txBody>
        </p:sp>
        <p:sp>
          <p:nvSpPr>
            <p:cNvPr id="16408" name="Line 24"/>
            <p:cNvSpPr>
              <a:spLocks noChangeShapeType="1"/>
            </p:cNvSpPr>
            <p:nvPr/>
          </p:nvSpPr>
          <p:spPr bwMode="auto">
            <a:xfrm flipV="1">
              <a:off x="4560" y="153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409" name="Line 25"/>
            <p:cNvSpPr>
              <a:spLocks noChangeShapeType="1"/>
            </p:cNvSpPr>
            <p:nvPr/>
          </p:nvSpPr>
          <p:spPr bwMode="auto">
            <a:xfrm>
              <a:off x="4065" y="21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032129" y="163513"/>
            <a:ext cx="32496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Tahoma" charset="0"/>
                <a:ea typeface="굴림" charset="0"/>
              </a:rPr>
              <a:t>Tuning ink </a:t>
            </a:r>
            <a:r>
              <a:rPr lang="en-US" b="1" dirty="0" smtClean="0">
                <a:latin typeface="Tahoma" charset="0"/>
                <a:ea typeface="굴림" charset="0"/>
              </a:rPr>
              <a:t>viscosity</a:t>
            </a:r>
            <a:endParaRPr lang="en-US" b="1" dirty="0">
              <a:latin typeface="Tahoma" charset="0"/>
              <a:ea typeface="굴림" charset="0"/>
            </a:endParaRPr>
          </a:p>
        </p:txBody>
      </p:sp>
      <p:pic>
        <p:nvPicPr>
          <p:cNvPr id="1536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388" y="1334640"/>
            <a:ext cx="41671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1111206" y="830083"/>
            <a:ext cx="31460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cs typeface="+mn-cs"/>
              </a:rPr>
              <a:t>Simply change water content to adjust viscosity</a:t>
            </a:r>
            <a:endParaRPr lang="en-US" dirty="0">
              <a:cs typeface="+mn-cs"/>
            </a:endParaRP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5195250" y="5669980"/>
            <a:ext cx="35677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A viscosity </a:t>
            </a:r>
            <a:r>
              <a:rPr lang="ja-JP" altLang="en-US" b="1" dirty="0">
                <a:latin typeface="Arial"/>
                <a:cs typeface="+mn-cs"/>
              </a:rPr>
              <a:t>“</a:t>
            </a:r>
            <a:r>
              <a:rPr lang="en-US" b="1" dirty="0">
                <a:cs typeface="+mn-cs"/>
              </a:rPr>
              <a:t>writing window</a:t>
            </a:r>
            <a:r>
              <a:rPr lang="ja-JP" altLang="en-US" b="1" dirty="0">
                <a:latin typeface="Arial"/>
                <a:cs typeface="+mn-cs"/>
              </a:rPr>
              <a:t>”</a:t>
            </a:r>
            <a:r>
              <a:rPr lang="en-US" dirty="0">
                <a:cs typeface="+mn-cs"/>
              </a:rPr>
              <a:t> exists where ink flows through tip without leaking or clogging</a:t>
            </a:r>
          </a:p>
        </p:txBody>
      </p:sp>
      <p:grpSp>
        <p:nvGrpSpPr>
          <p:cNvPr id="1536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5368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1536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sp>
        <p:nvSpPr>
          <p:cNvPr id="16410" name="Rectangle 26"/>
          <p:cNvSpPr>
            <a:spLocks noChangeArrowheads="1"/>
          </p:cNvSpPr>
          <p:nvPr/>
        </p:nvSpPr>
        <p:spPr bwMode="auto">
          <a:xfrm>
            <a:off x="76200" y="63246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200" dirty="0">
                <a:cs typeface="+mn-cs"/>
              </a:rPr>
              <a:t>A. Russo, B.Y. </a:t>
            </a:r>
            <a:r>
              <a:rPr lang="en-US" sz="1200" dirty="0" err="1">
                <a:cs typeface="+mn-cs"/>
              </a:rPr>
              <a:t>Ahn</a:t>
            </a:r>
            <a:r>
              <a:rPr lang="en-US" sz="1200" dirty="0">
                <a:cs typeface="+mn-cs"/>
              </a:rPr>
              <a:t>, et. al, </a:t>
            </a:r>
            <a:r>
              <a:rPr lang="en-US" sz="1200" i="1" dirty="0" smtClean="0">
                <a:cs typeface="+mn-cs"/>
              </a:rPr>
              <a:t>Adv</a:t>
            </a:r>
            <a:r>
              <a:rPr lang="en-US" sz="1200" i="1" dirty="0">
                <a:cs typeface="+mn-cs"/>
              </a:rPr>
              <a:t>. Mater. </a:t>
            </a:r>
            <a:r>
              <a:rPr lang="en-US" sz="1200" b="1" dirty="0">
                <a:cs typeface="+mn-cs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671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/>
          <p:cNvSpPr txBox="1">
            <a:spLocks noChangeArrowheads="1"/>
          </p:cNvSpPr>
          <p:nvPr/>
        </p:nvSpPr>
        <p:spPr bwMode="auto">
          <a:xfrm>
            <a:off x="1471613" y="163513"/>
            <a:ext cx="6480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Tahoma" charset="0"/>
                <a:ea typeface="굴림" charset="0"/>
              </a:rPr>
              <a:t>Printed ink microstructure and resistivity</a:t>
            </a:r>
          </a:p>
        </p:txBody>
      </p:sp>
      <p:grpSp>
        <p:nvGrpSpPr>
          <p:cNvPr id="19459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94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1947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grpSp>
        <p:nvGrpSpPr>
          <p:cNvPr id="19460" name="Group 24"/>
          <p:cNvGrpSpPr>
            <a:grpSpLocks/>
          </p:cNvGrpSpPr>
          <p:nvPr/>
        </p:nvGrpSpPr>
        <p:grpSpPr bwMode="auto">
          <a:xfrm>
            <a:off x="2938346" y="1796875"/>
            <a:ext cx="4648200" cy="3963988"/>
            <a:chOff x="2448" y="672"/>
            <a:chExt cx="2928" cy="2497"/>
          </a:xfrm>
        </p:grpSpPr>
        <p:pic>
          <p:nvPicPr>
            <p:cNvPr id="19469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672"/>
              <a:ext cx="2928" cy="2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3" name="Text Box 23"/>
            <p:cNvSpPr txBox="1">
              <a:spLocks noChangeArrowheads="1"/>
            </p:cNvSpPr>
            <p:nvPr/>
          </p:nvSpPr>
          <p:spPr bwMode="auto">
            <a:xfrm>
              <a:off x="2976" y="2400"/>
              <a:ext cx="10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cs typeface="+mn-cs"/>
                </a:rPr>
                <a:t>bulk silver</a:t>
              </a:r>
            </a:p>
          </p:txBody>
        </p:sp>
      </p:grpSp>
      <p:pic>
        <p:nvPicPr>
          <p:cNvPr id="19461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652" y="4495800"/>
            <a:ext cx="24399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652" y="2835275"/>
            <a:ext cx="24384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652" y="1158875"/>
            <a:ext cx="2439988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8"/>
          <p:cNvSpPr txBox="1">
            <a:spLocks noChangeAspect="1" noChangeArrowheads="1"/>
          </p:cNvSpPr>
          <p:nvPr/>
        </p:nvSpPr>
        <p:spPr bwMode="auto">
          <a:xfrm>
            <a:off x="420852" y="2895600"/>
            <a:ext cx="606425" cy="2730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1"/>
                </a:solidFill>
                <a:ea typeface="굴림" charset="0"/>
                <a:cs typeface="굴림" charset="0"/>
              </a:rPr>
              <a:t>100</a:t>
            </a:r>
            <a:r>
              <a:rPr lang="en-US" sz="1200" b="1">
                <a:solidFill>
                  <a:schemeClr val="bg1"/>
                </a:solidFill>
                <a:ea typeface="굴림" charset="0"/>
                <a:cs typeface="Arial" charset="0"/>
              </a:rPr>
              <a:t>°</a:t>
            </a:r>
            <a:r>
              <a:rPr lang="en-US" sz="1200" b="1">
                <a:solidFill>
                  <a:schemeClr val="bg1"/>
                </a:solidFill>
                <a:ea typeface="굴림" charset="0"/>
                <a:cs typeface="굴림" charset="0"/>
              </a:rPr>
              <a:t>C</a:t>
            </a:r>
          </a:p>
        </p:txBody>
      </p:sp>
      <p:sp>
        <p:nvSpPr>
          <p:cNvPr id="20487" name="Text Box 7"/>
          <p:cNvSpPr txBox="1">
            <a:spLocks noChangeAspect="1" noChangeArrowheads="1"/>
          </p:cNvSpPr>
          <p:nvPr/>
        </p:nvSpPr>
        <p:spPr bwMode="auto">
          <a:xfrm>
            <a:off x="420852" y="1219200"/>
            <a:ext cx="990600" cy="27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bg1"/>
                </a:solidFill>
                <a:ea typeface="굴림" charset="0"/>
                <a:cs typeface="굴림" charset="0"/>
              </a:rPr>
              <a:t>50</a:t>
            </a:r>
            <a:r>
              <a:rPr lang="en-US" altLang="ko-KR" sz="1200" b="1" baseline="30000">
                <a:solidFill>
                  <a:schemeClr val="bg1"/>
                </a:solidFill>
                <a:ea typeface="굴림" charset="0"/>
                <a:cs typeface="굴림" charset="0"/>
              </a:rPr>
              <a:t>o</a:t>
            </a:r>
            <a:r>
              <a:rPr lang="en-US" altLang="ko-KR" sz="1200" b="1">
                <a:solidFill>
                  <a:schemeClr val="bg1"/>
                </a:solidFill>
                <a:ea typeface="굴림" charset="0"/>
                <a:cs typeface="굴림" charset="0"/>
              </a:rPr>
              <a:t>C</a:t>
            </a:r>
            <a:r>
              <a:rPr lang="en-US" sz="1200" b="1">
                <a:solidFill>
                  <a:schemeClr val="bg1"/>
                </a:solidFill>
                <a:ea typeface="굴림" charset="0"/>
                <a:cs typeface="굴림" charset="0"/>
              </a:rPr>
              <a:t>, 2 hr</a:t>
            </a:r>
          </a:p>
        </p:txBody>
      </p:sp>
      <p:sp>
        <p:nvSpPr>
          <p:cNvPr id="20489" name="Text Box 9"/>
          <p:cNvSpPr txBox="1">
            <a:spLocks noChangeAspect="1" noChangeArrowheads="1"/>
          </p:cNvSpPr>
          <p:nvPr/>
        </p:nvSpPr>
        <p:spPr bwMode="auto">
          <a:xfrm>
            <a:off x="424027" y="4572000"/>
            <a:ext cx="606425" cy="27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1"/>
                </a:solidFill>
                <a:ea typeface="굴림" charset="0"/>
                <a:cs typeface="굴림" charset="0"/>
              </a:rPr>
              <a:t>250</a:t>
            </a:r>
            <a:r>
              <a:rPr lang="en-US" sz="1200" b="1">
                <a:solidFill>
                  <a:schemeClr val="bg1"/>
                </a:solidFill>
                <a:ea typeface="굴림" charset="0"/>
                <a:cs typeface="Arial" charset="0"/>
              </a:rPr>
              <a:t>°</a:t>
            </a:r>
            <a:r>
              <a:rPr lang="en-US" sz="1200" b="1">
                <a:solidFill>
                  <a:schemeClr val="bg1"/>
                </a:solidFill>
                <a:ea typeface="굴림" charset="0"/>
                <a:cs typeface="굴림" charset="0"/>
              </a:rPr>
              <a:t>C</a:t>
            </a:r>
          </a:p>
        </p:txBody>
      </p:sp>
      <p:sp>
        <p:nvSpPr>
          <p:cNvPr id="20509" name="Line 29"/>
          <p:cNvSpPr>
            <a:spLocks noChangeShapeType="1"/>
          </p:cNvSpPr>
          <p:nvPr/>
        </p:nvSpPr>
        <p:spPr bwMode="auto">
          <a:xfrm>
            <a:off x="2478252" y="6172200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10" name="Text Box 30"/>
          <p:cNvSpPr txBox="1">
            <a:spLocks noChangeArrowheads="1"/>
          </p:cNvSpPr>
          <p:nvPr/>
        </p:nvSpPr>
        <p:spPr bwMode="auto">
          <a:xfrm>
            <a:off x="2325852" y="61722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cs typeface="+mn-cs"/>
              </a:rPr>
              <a:t>2 </a:t>
            </a:r>
            <a:r>
              <a:rPr lang="el-GR" sz="1400">
                <a:cs typeface="Arial" charset="0"/>
              </a:rPr>
              <a:t>μ</a:t>
            </a:r>
            <a:r>
              <a:rPr lang="en-US" sz="1400">
                <a:cs typeface="+mn-cs"/>
              </a:rPr>
              <a:t>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58738" y="1017175"/>
            <a:ext cx="191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resistivity after writing</a:t>
            </a:r>
            <a:endParaRPr lang="en-US" dirty="0"/>
          </a:p>
        </p:txBody>
      </p:sp>
      <p:cxnSp>
        <p:nvCxnSpPr>
          <p:cNvPr id="4" name="Straight Arrow Connector 3"/>
          <p:cNvCxnSpPr>
            <a:stCxn id="2" idx="2"/>
          </p:cNvCxnSpPr>
          <p:nvPr/>
        </p:nvCxnSpPr>
        <p:spPr>
          <a:xfrm flipH="1">
            <a:off x="7100174" y="1663506"/>
            <a:ext cx="816804" cy="9339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951788" y="3280937"/>
            <a:ext cx="1077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Cellulose burns out</a:t>
            </a:r>
            <a:endParaRPr lang="en-US" dirty="0"/>
          </a:p>
        </p:txBody>
      </p:sp>
      <p:cxnSp>
        <p:nvCxnSpPr>
          <p:cNvPr id="8" name="Straight Arrow Connector 7"/>
          <p:cNvCxnSpPr>
            <a:stCxn id="23" idx="1"/>
          </p:cNvCxnSpPr>
          <p:nvPr/>
        </p:nvCxnSpPr>
        <p:spPr>
          <a:xfrm flipH="1">
            <a:off x="7460956" y="3604103"/>
            <a:ext cx="490832" cy="467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993548" y="5576197"/>
            <a:ext cx="19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 sintering</a:t>
            </a:r>
            <a:endParaRPr lang="en-US" dirty="0"/>
          </a:p>
        </p:txBody>
      </p:sp>
      <p:cxnSp>
        <p:nvCxnSpPr>
          <p:cNvPr id="10" name="Straight Arrow Connector 9"/>
          <p:cNvCxnSpPr>
            <a:stCxn id="26" idx="0"/>
          </p:cNvCxnSpPr>
          <p:nvPr/>
        </p:nvCxnSpPr>
        <p:spPr>
          <a:xfrm flipH="1" flipV="1">
            <a:off x="7215624" y="4733138"/>
            <a:ext cx="736164" cy="84305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263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2"/>
          <p:cNvGrpSpPr>
            <a:grpSpLocks noChangeAspect="1"/>
          </p:cNvGrpSpPr>
          <p:nvPr/>
        </p:nvGrpSpPr>
        <p:grpSpPr bwMode="auto">
          <a:xfrm>
            <a:off x="381000" y="1143000"/>
            <a:ext cx="8382000" cy="5029200"/>
            <a:chOff x="240" y="672"/>
            <a:chExt cx="5280" cy="3168"/>
          </a:xfrm>
        </p:grpSpPr>
        <p:grpSp>
          <p:nvGrpSpPr>
            <p:cNvPr id="23559" name="Group 3"/>
            <p:cNvGrpSpPr>
              <a:grpSpLocks noChangeAspect="1"/>
            </p:cNvGrpSpPr>
            <p:nvPr/>
          </p:nvGrpSpPr>
          <p:grpSpPr bwMode="auto">
            <a:xfrm>
              <a:off x="240" y="672"/>
              <a:ext cx="3840" cy="3168"/>
              <a:chOff x="240" y="672"/>
              <a:chExt cx="3840" cy="3168"/>
            </a:xfrm>
          </p:grpSpPr>
          <p:pic>
            <p:nvPicPr>
              <p:cNvPr id="2" name="Picture 4" descr="Bending test setup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5542" r="3630"/>
              <a:stretch>
                <a:fillRect/>
              </a:stretch>
            </p:blipFill>
            <p:spPr bwMode="auto">
              <a:xfrm>
                <a:off x="240" y="672"/>
                <a:ext cx="3840" cy="3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Line 5"/>
              <p:cNvSpPr>
                <a:spLocks noChangeAspect="1" noChangeShapeType="1"/>
              </p:cNvSpPr>
              <p:nvPr/>
            </p:nvSpPr>
            <p:spPr bwMode="auto">
              <a:xfrm flipH="1">
                <a:off x="2448" y="3264"/>
                <a:ext cx="288" cy="9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" name="Text Box 6"/>
              <p:cNvSpPr txBox="1">
                <a:spLocks noChangeAspect="1" noChangeArrowheads="1"/>
              </p:cNvSpPr>
              <p:nvPr/>
            </p:nvSpPr>
            <p:spPr bwMode="auto">
              <a:xfrm>
                <a:off x="2736" y="3104"/>
                <a:ext cx="47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ko-KR" sz="1400">
                    <a:solidFill>
                      <a:srgbClr val="FFFF00"/>
                    </a:solidFill>
                    <a:ea typeface="굴림" charset="0"/>
                    <a:cs typeface="굴림" charset="0"/>
                  </a:rPr>
                  <a:t>LED kit</a:t>
                </a:r>
                <a:endParaRPr lang="en-US" sz="1400">
                  <a:solidFill>
                    <a:srgbClr val="FFFF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5" name="Line 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688" y="2544"/>
                <a:ext cx="336" cy="19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" name="Text Box 8"/>
              <p:cNvSpPr txBox="1">
                <a:spLocks noChangeAspect="1" noChangeArrowheads="1"/>
              </p:cNvSpPr>
              <p:nvPr/>
            </p:nvSpPr>
            <p:spPr bwMode="auto">
              <a:xfrm>
                <a:off x="2880" y="2736"/>
                <a:ext cx="105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ko-KR" sz="1400">
                    <a:solidFill>
                      <a:srgbClr val="FFFF00"/>
                    </a:solidFill>
                    <a:ea typeface="굴림" charset="0"/>
                    <a:cs typeface="굴림" charset="0"/>
                  </a:rPr>
                  <a:t>Bending apparatus</a:t>
                </a:r>
                <a:endParaRPr lang="en-US" sz="1400">
                  <a:solidFill>
                    <a:srgbClr val="FFFF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7" name="Text Box 9"/>
              <p:cNvSpPr txBox="1">
                <a:spLocks noChangeAspect="1" noChangeArrowheads="1"/>
              </p:cNvSpPr>
              <p:nvPr/>
            </p:nvSpPr>
            <p:spPr bwMode="auto">
              <a:xfrm rot="-151445">
                <a:off x="1008" y="872"/>
                <a:ext cx="85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ko-KR" sz="1400" b="1">
                    <a:solidFill>
                      <a:srgbClr val="FF0000"/>
                    </a:solidFill>
                    <a:ea typeface="굴림" charset="0"/>
                    <a:cs typeface="굴림" charset="0"/>
                  </a:rPr>
                  <a:t>Robotic stage</a:t>
                </a:r>
                <a:endParaRPr lang="en-US" sz="1400" b="1">
                  <a:solidFill>
                    <a:srgbClr val="FF0000"/>
                  </a:solidFill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23560" name="Group 10"/>
            <p:cNvGrpSpPr>
              <a:grpSpLocks noChangeAspect="1"/>
            </p:cNvGrpSpPr>
            <p:nvPr/>
          </p:nvGrpSpPr>
          <p:grpSpPr bwMode="auto">
            <a:xfrm>
              <a:off x="4128" y="672"/>
              <a:ext cx="1392" cy="3168"/>
              <a:chOff x="4128" y="672"/>
              <a:chExt cx="1392" cy="3168"/>
            </a:xfrm>
          </p:grpSpPr>
          <p:pic>
            <p:nvPicPr>
              <p:cNvPr id="23561" name="Picture 11" descr="Distance 0m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26469" t="38823" r="22354" b="35294"/>
              <a:stretch>
                <a:fillRect/>
              </a:stretch>
            </p:blipFill>
            <p:spPr bwMode="auto">
              <a:xfrm>
                <a:off x="4128" y="672"/>
                <a:ext cx="1392" cy="528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62" name="Picture 12" descr="Distance 5mm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28235" t="36470" r="20589" b="37646"/>
              <a:stretch>
                <a:fillRect/>
              </a:stretch>
            </p:blipFill>
            <p:spPr bwMode="auto">
              <a:xfrm>
                <a:off x="4128" y="1200"/>
                <a:ext cx="1392" cy="528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63" name="Picture 13" descr="Distance 10m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29118" t="36470" r="19705" b="37646"/>
              <a:stretch>
                <a:fillRect/>
              </a:stretch>
            </p:blipFill>
            <p:spPr bwMode="auto">
              <a:xfrm>
                <a:off x="4128" y="1728"/>
                <a:ext cx="1392" cy="528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64" name="Picture 14" descr="Distance 20mm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31764" t="35294" r="17059" b="38823"/>
              <a:stretch>
                <a:fillRect/>
              </a:stretch>
            </p:blipFill>
            <p:spPr bwMode="auto">
              <a:xfrm>
                <a:off x="4128" y="2256"/>
                <a:ext cx="1392" cy="528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65" name="Picture 15" descr="Distance 30mm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35294" t="35294" r="13530" b="38823"/>
              <a:stretch>
                <a:fillRect/>
              </a:stretch>
            </p:blipFill>
            <p:spPr bwMode="auto">
              <a:xfrm>
                <a:off x="4128" y="2784"/>
                <a:ext cx="1392" cy="528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66" name="Picture 16" descr="Distance 40mm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37059" t="35294" r="11765" b="38823"/>
              <a:stretch>
                <a:fillRect/>
              </a:stretch>
            </p:blipFill>
            <p:spPr bwMode="auto">
              <a:xfrm>
                <a:off x="4128" y="3312"/>
                <a:ext cx="1392" cy="528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569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4136" y="686"/>
                <a:ext cx="456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1200">
                    <a:solidFill>
                      <a:schemeClr val="bg1"/>
                    </a:solidFill>
                    <a:ea typeface="굴림" charset="0"/>
                    <a:cs typeface="굴림" charset="0"/>
                  </a:rPr>
                  <a:t>d = 40 mm</a:t>
                </a:r>
                <a:endParaRPr lang="en-US" sz="1200">
                  <a:solidFill>
                    <a:schemeClr val="bg1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23570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4136" y="1229"/>
                <a:ext cx="456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1200">
                    <a:solidFill>
                      <a:schemeClr val="bg1"/>
                    </a:solidFill>
                    <a:ea typeface="굴림" charset="0"/>
                    <a:cs typeface="굴림" charset="0"/>
                  </a:rPr>
                  <a:t>d = 35 mm</a:t>
                </a:r>
                <a:endParaRPr lang="en-US" sz="1200">
                  <a:solidFill>
                    <a:schemeClr val="bg1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23571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4136" y="1757"/>
                <a:ext cx="456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1200">
                    <a:solidFill>
                      <a:schemeClr val="bg1"/>
                    </a:solidFill>
                    <a:ea typeface="굴림" charset="0"/>
                    <a:cs typeface="굴림" charset="0"/>
                  </a:rPr>
                  <a:t>d = 30 mm</a:t>
                </a:r>
                <a:endParaRPr lang="en-US" sz="1200">
                  <a:solidFill>
                    <a:schemeClr val="bg1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23572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4136" y="2285"/>
                <a:ext cx="456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1200">
                    <a:solidFill>
                      <a:schemeClr val="bg1"/>
                    </a:solidFill>
                    <a:ea typeface="굴림" charset="0"/>
                    <a:cs typeface="굴림" charset="0"/>
                  </a:rPr>
                  <a:t>d = 20 mm</a:t>
                </a:r>
                <a:endParaRPr lang="en-US" sz="1200">
                  <a:solidFill>
                    <a:schemeClr val="bg1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23573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4136" y="2813"/>
                <a:ext cx="456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1200">
                    <a:solidFill>
                      <a:schemeClr val="bg1"/>
                    </a:solidFill>
                    <a:ea typeface="굴림" charset="0"/>
                    <a:cs typeface="굴림" charset="0"/>
                  </a:rPr>
                  <a:t>d = 10 mm</a:t>
                </a:r>
                <a:endParaRPr lang="en-US" sz="1200">
                  <a:solidFill>
                    <a:schemeClr val="bg1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23574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4136" y="3341"/>
                <a:ext cx="403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1200">
                    <a:solidFill>
                      <a:schemeClr val="bg1"/>
                    </a:solidFill>
                    <a:ea typeface="굴림" charset="0"/>
                    <a:cs typeface="굴림" charset="0"/>
                  </a:rPr>
                  <a:t>d = 0 mm</a:t>
                </a:r>
                <a:endParaRPr lang="en-US" sz="1200">
                  <a:solidFill>
                    <a:schemeClr val="bg1"/>
                  </a:solidFill>
                  <a:ea typeface="굴림" charset="0"/>
                  <a:cs typeface="굴림" charset="0"/>
                </a:endParaRPr>
              </a:p>
            </p:txBody>
          </p:sp>
        </p:grpSp>
      </p:grp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301750" y="163513"/>
            <a:ext cx="6562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Tahoma" charset="0"/>
                <a:ea typeface="굴림" charset="0"/>
              </a:rPr>
              <a:t>Flexible printed microelectrodes on paper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6523038" y="6248400"/>
            <a:ext cx="2316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Radius of curvature = 5mm</a:t>
            </a:r>
          </a:p>
        </p:txBody>
      </p:sp>
      <p:grpSp>
        <p:nvGrpSpPr>
          <p:cNvPr id="2355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2355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334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/>
          <p:cNvSpPr txBox="1">
            <a:spLocks noChangeArrowheads="1"/>
          </p:cNvSpPr>
          <p:nvPr/>
        </p:nvSpPr>
        <p:spPr bwMode="auto">
          <a:xfrm>
            <a:off x="1301750" y="163513"/>
            <a:ext cx="6562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Tahoma" charset="0"/>
                <a:ea typeface="굴림" charset="0"/>
              </a:rPr>
              <a:t>Flexible printed microelectrodes on paper</a:t>
            </a: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533400" y="762000"/>
            <a:ext cx="541020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700" dirty="0">
                <a:cs typeface="+mn-cs"/>
              </a:rPr>
              <a:t>1.5 cm printed electrodes are bent repeatedly </a:t>
            </a:r>
            <a:r>
              <a:rPr lang="en-US" sz="1700" dirty="0" smtClean="0">
                <a:cs typeface="+mn-cs"/>
              </a:rPr>
              <a:t>to three </a:t>
            </a:r>
            <a:r>
              <a:rPr lang="en-US" sz="1700" dirty="0" err="1" smtClean="0">
                <a:cs typeface="+mn-cs"/>
              </a:rPr>
              <a:t>difrerent</a:t>
            </a:r>
            <a:r>
              <a:rPr lang="en-US" sz="1700" dirty="0" smtClean="0">
                <a:cs typeface="+mn-cs"/>
              </a:rPr>
              <a:t> radii of curvature (slight bend, to almost creased)</a:t>
            </a:r>
            <a:endParaRPr lang="en-US" sz="1700" dirty="0"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700" dirty="0">
                <a:cs typeface="+mn-cs"/>
              </a:rPr>
              <a:t>Resistance is measured after </a:t>
            </a:r>
            <a:r>
              <a:rPr lang="en-US" sz="1700" dirty="0" smtClean="0">
                <a:cs typeface="+mn-cs"/>
              </a:rPr>
              <a:t>when </a:t>
            </a:r>
            <a:r>
              <a:rPr lang="en-US" sz="1700" dirty="0">
                <a:cs typeface="+mn-cs"/>
              </a:rPr>
              <a:t>paper is in a flat orientation</a:t>
            </a:r>
          </a:p>
          <a:p>
            <a:pPr>
              <a:spcBef>
                <a:spcPct val="50000"/>
              </a:spcBef>
              <a:defRPr/>
            </a:pPr>
            <a:endParaRPr lang="en-US" sz="1700" dirty="0">
              <a:cs typeface="+mn-cs"/>
            </a:endParaRPr>
          </a:p>
        </p:txBody>
      </p:sp>
      <p:sp>
        <p:nvSpPr>
          <p:cNvPr id="24607" name="Text Box 31"/>
          <p:cNvSpPr txBox="1">
            <a:spLocks noChangeArrowheads="1"/>
          </p:cNvSpPr>
          <p:nvPr/>
        </p:nvSpPr>
        <p:spPr bwMode="auto">
          <a:xfrm>
            <a:off x="3733800" y="5695950"/>
            <a:ext cx="5410200" cy="138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700" dirty="0">
                <a:cs typeface="+mn-cs"/>
              </a:rPr>
              <a:t>A crease develops in paper after 10,000 bend cycles</a:t>
            </a:r>
          </a:p>
          <a:p>
            <a:pPr>
              <a:spcBef>
                <a:spcPct val="50000"/>
              </a:spcBef>
              <a:defRPr/>
            </a:pPr>
            <a:r>
              <a:rPr lang="en-US" sz="1700" dirty="0">
                <a:cs typeface="+mn-cs"/>
              </a:rPr>
              <a:t>A cold joint is formed in the flat state, restoring conductivity</a:t>
            </a:r>
          </a:p>
          <a:p>
            <a:pPr>
              <a:spcBef>
                <a:spcPct val="50000"/>
              </a:spcBef>
              <a:defRPr/>
            </a:pPr>
            <a:endParaRPr lang="en-US" sz="1700" dirty="0">
              <a:cs typeface="+mn-cs"/>
            </a:endParaRPr>
          </a:p>
        </p:txBody>
      </p:sp>
      <p:grpSp>
        <p:nvGrpSpPr>
          <p:cNvPr id="2458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458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2458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pic>
        <p:nvPicPr>
          <p:cNvPr id="24581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49463"/>
            <a:ext cx="8382000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13" name="Text Box 37"/>
          <p:cNvSpPr txBox="1">
            <a:spLocks noChangeArrowheads="1"/>
          </p:cNvSpPr>
          <p:nvPr/>
        </p:nvSpPr>
        <p:spPr bwMode="auto">
          <a:xfrm>
            <a:off x="5410200" y="1843088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cs typeface="+mn-cs"/>
              </a:rPr>
              <a:t>1 bend cycle</a:t>
            </a:r>
          </a:p>
        </p:txBody>
      </p:sp>
      <p:sp>
        <p:nvSpPr>
          <p:cNvPr id="24614" name="Text Box 38"/>
          <p:cNvSpPr txBox="1">
            <a:spLocks noChangeArrowheads="1"/>
          </p:cNvSpPr>
          <p:nvPr/>
        </p:nvSpPr>
        <p:spPr bwMode="auto">
          <a:xfrm>
            <a:off x="7010400" y="1843088"/>
            <a:ext cx="1600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cs typeface="+mn-cs"/>
              </a:rPr>
              <a:t>10,000 cycles</a:t>
            </a:r>
          </a:p>
        </p:txBody>
      </p:sp>
      <p:sp>
        <p:nvSpPr>
          <p:cNvPr id="24616" name="Rectangle 40"/>
          <p:cNvSpPr>
            <a:spLocks noChangeArrowheads="1"/>
          </p:cNvSpPr>
          <p:nvPr/>
        </p:nvSpPr>
        <p:spPr bwMode="auto">
          <a:xfrm>
            <a:off x="76200" y="63246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200">
                <a:cs typeface="+mn-cs"/>
              </a:rPr>
              <a:t>A. Russo, B.Y. Ahn, et. al, submitted to </a:t>
            </a:r>
            <a:r>
              <a:rPr lang="en-US" sz="1200" i="1">
                <a:cs typeface="+mn-cs"/>
              </a:rPr>
              <a:t>Adv. Mater. </a:t>
            </a:r>
            <a:r>
              <a:rPr lang="en-US" sz="1200" b="1">
                <a:cs typeface="+mn-cs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894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632294" y="3150585"/>
            <a:ext cx="20826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latin typeface="Tahoma" charset="0"/>
                <a:ea typeface="굴림" charset="0"/>
              </a:rPr>
              <a:t>Applications</a:t>
            </a:r>
            <a:endParaRPr lang="en-US" b="1" dirty="0">
              <a:latin typeface="Tahoma" charset="0"/>
              <a:ea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5911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"/>
          <p:cNvSpPr txBox="1">
            <a:spLocks noChangeArrowheads="1"/>
          </p:cNvSpPr>
          <p:nvPr/>
        </p:nvSpPr>
        <p:spPr bwMode="auto">
          <a:xfrm>
            <a:off x="3567852" y="163513"/>
            <a:ext cx="2251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latin typeface="Tahoma" charset="0"/>
                <a:ea typeface="Arial" charset="0"/>
                <a:cs typeface="Arial" charset="0"/>
              </a:rPr>
              <a:t>Electronic art</a:t>
            </a:r>
            <a:endParaRPr lang="en-US" b="1" dirty="0">
              <a:latin typeface="Tahoma" charset="0"/>
              <a:ea typeface="Arial" charset="0"/>
              <a:cs typeface="Arial" charset="0"/>
            </a:endParaRPr>
          </a:p>
        </p:txBody>
      </p:sp>
      <p:grpSp>
        <p:nvGrpSpPr>
          <p:cNvPr id="21506" name="Group 3"/>
          <p:cNvGrpSpPr>
            <a:grpSpLocks noChangeAspect="1"/>
          </p:cNvGrpSpPr>
          <p:nvPr/>
        </p:nvGrpSpPr>
        <p:grpSpPr bwMode="auto">
          <a:xfrm>
            <a:off x="984250" y="895350"/>
            <a:ext cx="7239000" cy="3330575"/>
            <a:chOff x="624" y="768"/>
            <a:chExt cx="4560" cy="2098"/>
          </a:xfrm>
        </p:grpSpPr>
        <p:pic>
          <p:nvPicPr>
            <p:cNvPr id="21530" name="Picture 4" descr="SaHanDo_00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768"/>
              <a:ext cx="4560" cy="2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7" name="Line 5"/>
            <p:cNvSpPr>
              <a:spLocks noChangeAspect="1" noChangeShapeType="1"/>
            </p:cNvSpPr>
            <p:nvPr/>
          </p:nvSpPr>
          <p:spPr bwMode="auto">
            <a:xfrm>
              <a:off x="930" y="2614"/>
              <a:ext cx="181" cy="13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038" name="Text Box 6"/>
            <p:cNvSpPr txBox="1">
              <a:spLocks noChangeAspect="1" noChangeArrowheads="1"/>
            </p:cNvSpPr>
            <p:nvPr/>
          </p:nvSpPr>
          <p:spPr bwMode="auto">
            <a:xfrm>
              <a:off x="4584" y="2550"/>
              <a:ext cx="29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chemeClr val="bg1"/>
                  </a:solidFill>
                  <a:cs typeface="Arial" charset="0"/>
                </a:rPr>
                <a:t>1 cm</a:t>
              </a:r>
            </a:p>
          </p:txBody>
        </p:sp>
        <p:sp>
          <p:nvSpPr>
            <p:cNvPr id="44039" name="Line 7"/>
            <p:cNvSpPr>
              <a:spLocks noChangeAspect="1" noChangeShapeType="1"/>
            </p:cNvSpPr>
            <p:nvPr/>
          </p:nvSpPr>
          <p:spPr bwMode="auto">
            <a:xfrm flipH="1">
              <a:off x="3061" y="2614"/>
              <a:ext cx="181" cy="13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040" name="Line 8"/>
            <p:cNvSpPr>
              <a:spLocks noChangeAspect="1" noChangeShapeType="1"/>
            </p:cNvSpPr>
            <p:nvPr/>
          </p:nvSpPr>
          <p:spPr bwMode="auto">
            <a:xfrm>
              <a:off x="4534" y="2750"/>
              <a:ext cx="433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1507" name="Group 9"/>
          <p:cNvGrpSpPr>
            <a:grpSpLocks noChangeAspect="1"/>
          </p:cNvGrpSpPr>
          <p:nvPr/>
        </p:nvGrpSpPr>
        <p:grpSpPr bwMode="auto">
          <a:xfrm>
            <a:off x="984250" y="4292600"/>
            <a:ext cx="2360613" cy="1770063"/>
            <a:chOff x="622" y="2704"/>
            <a:chExt cx="1487" cy="1115"/>
          </a:xfrm>
        </p:grpSpPr>
        <p:pic>
          <p:nvPicPr>
            <p:cNvPr id="21527" name="Picture 10" descr="paper only_300x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" y="2704"/>
              <a:ext cx="1487" cy="1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3" name="Line 11"/>
            <p:cNvSpPr>
              <a:spLocks noChangeAspect="1" noChangeShapeType="1"/>
            </p:cNvSpPr>
            <p:nvPr/>
          </p:nvSpPr>
          <p:spPr bwMode="auto">
            <a:xfrm>
              <a:off x="1412" y="3703"/>
              <a:ext cx="22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044" name="Text Box 12"/>
            <p:cNvSpPr txBox="1">
              <a:spLocks noChangeAspect="1" noChangeArrowheads="1"/>
            </p:cNvSpPr>
            <p:nvPr/>
          </p:nvSpPr>
          <p:spPr bwMode="auto">
            <a:xfrm>
              <a:off x="1705" y="3628"/>
              <a:ext cx="313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400">
                  <a:ea typeface="굴림" charset="0"/>
                  <a:cs typeface="Arial" charset="0"/>
                </a:rPr>
                <a:t>50 </a:t>
              </a:r>
              <a:r>
                <a:rPr lang="en-US" altLang="ko-KR" sz="1400">
                  <a:ea typeface="굴림" charset="0"/>
                  <a:cs typeface="Arial" charset="0"/>
                  <a:sym typeface="Symbol" charset="0"/>
                </a:rPr>
                <a:t>m</a:t>
              </a:r>
              <a:endParaRPr lang="en-US" sz="1400">
                <a:ea typeface="굴림" charset="0"/>
                <a:cs typeface="Arial" charset="0"/>
                <a:sym typeface="Symbol" charset="0"/>
              </a:endParaRPr>
            </a:p>
          </p:txBody>
        </p:sp>
      </p:grpSp>
      <p:grpSp>
        <p:nvGrpSpPr>
          <p:cNvPr id="21508" name="Group 13"/>
          <p:cNvGrpSpPr>
            <a:grpSpLocks noChangeAspect="1"/>
          </p:cNvGrpSpPr>
          <p:nvPr/>
        </p:nvGrpSpPr>
        <p:grpSpPr bwMode="auto">
          <a:xfrm>
            <a:off x="3409950" y="4292600"/>
            <a:ext cx="2374900" cy="1770063"/>
            <a:chOff x="2140" y="2704"/>
            <a:chExt cx="1496" cy="1115"/>
          </a:xfrm>
        </p:grpSpPr>
        <p:pic>
          <p:nvPicPr>
            <p:cNvPr id="21519" name="Picture 14" descr="1-layer 30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1353" r="13350" b="12500"/>
            <a:stretch>
              <a:fillRect/>
            </a:stretch>
          </p:blipFill>
          <p:spPr bwMode="auto">
            <a:xfrm flipV="1">
              <a:off x="2140" y="2704"/>
              <a:ext cx="1496" cy="1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7" name="Line 15"/>
            <p:cNvSpPr>
              <a:spLocks noChangeAspect="1" noChangeShapeType="1"/>
            </p:cNvSpPr>
            <p:nvPr/>
          </p:nvSpPr>
          <p:spPr bwMode="auto">
            <a:xfrm>
              <a:off x="2904" y="3702"/>
              <a:ext cx="2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048" name="Rectangle 16"/>
            <p:cNvSpPr>
              <a:spLocks noChangeAspect="1" noChangeArrowheads="1"/>
            </p:cNvSpPr>
            <p:nvPr/>
          </p:nvSpPr>
          <p:spPr bwMode="auto">
            <a:xfrm>
              <a:off x="3169" y="3632"/>
              <a:ext cx="375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400">
                  <a:ea typeface="굴림" charset="0"/>
                  <a:cs typeface="Arial" charset="0"/>
                </a:rPr>
                <a:t>500 </a:t>
              </a:r>
              <a:r>
                <a:rPr lang="en-US" altLang="ko-KR" sz="1400">
                  <a:ea typeface="굴림" charset="0"/>
                  <a:cs typeface="Arial" charset="0"/>
                  <a:sym typeface="Symbol" charset="0"/>
                </a:rPr>
                <a:t>m</a:t>
              </a:r>
              <a:endParaRPr lang="en-US" sz="1400">
                <a:ea typeface="굴림" charset="0"/>
                <a:cs typeface="Arial" charset="0"/>
                <a:sym typeface="Symbol" charset="0"/>
              </a:endParaRPr>
            </a:p>
          </p:txBody>
        </p:sp>
        <p:grpSp>
          <p:nvGrpSpPr>
            <p:cNvPr id="21522" name="Group 17"/>
            <p:cNvGrpSpPr>
              <a:grpSpLocks noChangeAspect="1"/>
            </p:cNvGrpSpPr>
            <p:nvPr/>
          </p:nvGrpSpPr>
          <p:grpSpPr bwMode="auto">
            <a:xfrm>
              <a:off x="2141" y="2704"/>
              <a:ext cx="817" cy="590"/>
              <a:chOff x="2133" y="2704"/>
              <a:chExt cx="817" cy="590"/>
            </a:xfrm>
          </p:grpSpPr>
          <p:pic>
            <p:nvPicPr>
              <p:cNvPr id="21523" name="Picture 18" descr="1-layer 5000x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r="58124" b="59645"/>
              <a:stretch>
                <a:fillRect/>
              </a:stretch>
            </p:blipFill>
            <p:spPr bwMode="auto">
              <a:xfrm>
                <a:off x="2133" y="2704"/>
                <a:ext cx="817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051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2426" y="3158"/>
                <a:ext cx="524" cy="118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052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2671" y="3151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1400">
                    <a:solidFill>
                      <a:schemeClr val="bg1"/>
                    </a:solidFill>
                    <a:ea typeface="굴림" charset="0"/>
                    <a:cs typeface="Arial" charset="0"/>
                  </a:rPr>
                  <a:t>2 um</a:t>
                </a:r>
                <a:endParaRPr lang="en-US" sz="1400">
                  <a:solidFill>
                    <a:schemeClr val="bg1"/>
                  </a:solidFill>
                  <a:ea typeface="굴림" charset="0"/>
                  <a:cs typeface="Arial" charset="0"/>
                </a:endParaRPr>
              </a:p>
            </p:txBody>
          </p:sp>
          <p:sp>
            <p:nvSpPr>
              <p:cNvPr id="44053" name="Line 21"/>
              <p:cNvSpPr>
                <a:spLocks noChangeAspect="1" noChangeShapeType="1"/>
              </p:cNvSpPr>
              <p:nvPr/>
            </p:nvSpPr>
            <p:spPr bwMode="auto">
              <a:xfrm>
                <a:off x="2471" y="3219"/>
                <a:ext cx="15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151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151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2151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sp>
        <p:nvSpPr>
          <p:cNvPr id="44061" name="Text Box 29"/>
          <p:cNvSpPr txBox="1">
            <a:spLocks noChangeArrowheads="1"/>
          </p:cNvSpPr>
          <p:nvPr/>
        </p:nvSpPr>
        <p:spPr bwMode="auto">
          <a:xfrm>
            <a:off x="984250" y="6096000"/>
            <a:ext cx="2360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cs typeface="+mn-cs"/>
              </a:rPr>
              <a:t>Paper substrate</a:t>
            </a:r>
          </a:p>
        </p:txBody>
      </p:sp>
      <p:sp>
        <p:nvSpPr>
          <p:cNvPr id="44062" name="Text Box 30"/>
          <p:cNvSpPr txBox="1">
            <a:spLocks noChangeArrowheads="1"/>
          </p:cNvSpPr>
          <p:nvPr/>
        </p:nvSpPr>
        <p:spPr bwMode="auto">
          <a:xfrm>
            <a:off x="3411538" y="6110288"/>
            <a:ext cx="2373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cs typeface="+mn-cs"/>
              </a:rPr>
              <a:t>Conformal silver ink</a:t>
            </a:r>
          </a:p>
        </p:txBody>
      </p:sp>
      <p:pic>
        <p:nvPicPr>
          <p:cNvPr id="33" name="Picture 23" descr="LED 30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032" b="11874"/>
          <a:stretch>
            <a:fillRect/>
          </a:stretch>
        </p:blipFill>
        <p:spPr bwMode="auto">
          <a:xfrm>
            <a:off x="5870587" y="4292599"/>
            <a:ext cx="2354265" cy="177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30"/>
          <p:cNvSpPr txBox="1">
            <a:spLocks noChangeArrowheads="1"/>
          </p:cNvSpPr>
          <p:nvPr/>
        </p:nvSpPr>
        <p:spPr bwMode="auto">
          <a:xfrm>
            <a:off x="5870587" y="6110288"/>
            <a:ext cx="2373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smtClean="0">
                <a:cs typeface="+mn-cs"/>
              </a:rPr>
              <a:t>LED attachment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7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1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513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8506" y="2900490"/>
            <a:ext cx="83268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ahoma" charset="0"/>
                <a:ea typeface="굴림" charset="0"/>
              </a:rPr>
              <a:t>Demo</a:t>
            </a:r>
            <a:endParaRPr lang="en-US" sz="2400" dirty="0" smtClean="0"/>
          </a:p>
          <a:p>
            <a:pPr algn="ctr"/>
            <a:r>
              <a:rPr lang="en-US" dirty="0" smtClean="0"/>
              <a:t>Instructions: draw whatever you want on the card – just don’t short out the LED!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79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57200" y="5819775"/>
            <a:ext cx="830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dirty="0">
                <a:ea typeface="굴림" charset="0"/>
                <a:cs typeface="Arial" charset="0"/>
              </a:rPr>
              <a:t>Surface mount LED array, drawn by hand and dried at room temperature</a:t>
            </a:r>
          </a:p>
          <a:p>
            <a:pPr algn="ctr">
              <a:defRPr/>
            </a:pPr>
            <a:r>
              <a:rPr lang="en-US" altLang="ko-KR" dirty="0">
                <a:ea typeface="굴림" charset="0"/>
                <a:cs typeface="Arial" charset="0"/>
              </a:rPr>
              <a:t>(25</a:t>
            </a:r>
            <a:r>
              <a:rPr lang="en-US" altLang="ko-KR" dirty="0">
                <a:ea typeface="굴림" charset="0"/>
                <a:cs typeface="Arial" charset="0"/>
                <a:sym typeface="Symbol" charset="0"/>
              </a:rPr>
              <a:t></a:t>
            </a:r>
            <a:r>
              <a:rPr lang="en-US" altLang="ko-KR" dirty="0">
                <a:ea typeface="굴림" charset="0"/>
                <a:cs typeface="Arial" charset="0"/>
              </a:rPr>
              <a:t>16) 400 LEDs, operated by a 9 V battery</a:t>
            </a:r>
            <a:endParaRPr lang="en-US" dirty="0">
              <a:ea typeface="굴림" charset="0"/>
              <a:cs typeface="Arial" charset="0"/>
            </a:endParaRPr>
          </a:p>
        </p:txBody>
      </p:sp>
      <p:sp>
        <p:nvSpPr>
          <p:cNvPr id="3" name="Line 7"/>
          <p:cNvSpPr>
            <a:spLocks noChangeAspect="1" noChangeShapeType="1"/>
          </p:cNvSpPr>
          <p:nvPr/>
        </p:nvSpPr>
        <p:spPr bwMode="auto">
          <a:xfrm rot="21237506">
            <a:off x="768535" y="2752008"/>
            <a:ext cx="315348" cy="16687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Text Box 8"/>
          <p:cNvSpPr txBox="1">
            <a:spLocks noChangeAspect="1" noChangeArrowheads="1"/>
          </p:cNvSpPr>
          <p:nvPr/>
        </p:nvSpPr>
        <p:spPr bwMode="auto">
          <a:xfrm rot="1284800">
            <a:off x="686606" y="2866345"/>
            <a:ext cx="315348" cy="15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ko-KR" sz="1000">
                <a:solidFill>
                  <a:schemeClr val="bg1"/>
                </a:solidFill>
                <a:ea typeface="굴림" charset="0"/>
                <a:cs typeface="굴림" charset="0"/>
              </a:rPr>
              <a:t>4 mm</a:t>
            </a:r>
            <a:endParaRPr lang="en-US" sz="1000">
              <a:solidFill>
                <a:schemeClr val="bg1"/>
              </a:solidFill>
              <a:cs typeface="+mn-cs"/>
            </a:endParaRPr>
          </a:p>
        </p:txBody>
      </p:sp>
      <p:sp>
        <p:nvSpPr>
          <p:cNvPr id="5" name="Line 9"/>
          <p:cNvSpPr>
            <a:spLocks noChangeAspect="1" noChangeShapeType="1"/>
          </p:cNvSpPr>
          <p:nvPr/>
        </p:nvSpPr>
        <p:spPr bwMode="auto">
          <a:xfrm flipH="1" flipV="1">
            <a:off x="1274019" y="2602134"/>
            <a:ext cx="166949" cy="5562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610" name="Line 10"/>
          <p:cNvSpPr>
            <a:spLocks noChangeAspect="1" noChangeShapeType="1"/>
          </p:cNvSpPr>
          <p:nvPr/>
        </p:nvSpPr>
        <p:spPr bwMode="auto">
          <a:xfrm rot="2339460" flipV="1">
            <a:off x="1001954" y="2493977"/>
            <a:ext cx="168495" cy="5562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611" name="Text Box 11"/>
          <p:cNvSpPr txBox="1">
            <a:spLocks noChangeAspect="1" noChangeArrowheads="1"/>
          </p:cNvSpPr>
          <p:nvPr/>
        </p:nvSpPr>
        <p:spPr bwMode="auto">
          <a:xfrm rot="1045497">
            <a:off x="1467247" y="2625310"/>
            <a:ext cx="315348" cy="15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ko-KR" sz="1000">
                <a:solidFill>
                  <a:schemeClr val="bg1"/>
                </a:solidFill>
                <a:ea typeface="굴림" charset="0"/>
                <a:cs typeface="굴림" charset="0"/>
              </a:rPr>
              <a:t>1 mm</a:t>
            </a:r>
            <a:endParaRPr lang="en-US" sz="1000">
              <a:solidFill>
                <a:schemeClr val="bg1"/>
              </a:solidFill>
              <a:cs typeface="+mn-cs"/>
            </a:endParaRPr>
          </a:p>
        </p:txBody>
      </p:sp>
      <p:sp>
        <p:nvSpPr>
          <p:cNvPr id="25612" name="Line 12"/>
          <p:cNvSpPr>
            <a:spLocks noChangeAspect="1" noChangeShapeType="1"/>
          </p:cNvSpPr>
          <p:nvPr/>
        </p:nvSpPr>
        <p:spPr bwMode="auto">
          <a:xfrm flipH="1">
            <a:off x="1985098" y="2135515"/>
            <a:ext cx="80383" cy="25030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613" name="Text Box 13"/>
          <p:cNvSpPr txBox="1">
            <a:spLocks noChangeAspect="1" noChangeArrowheads="1"/>
          </p:cNvSpPr>
          <p:nvPr/>
        </p:nvSpPr>
        <p:spPr bwMode="auto">
          <a:xfrm rot="754883">
            <a:off x="2113401" y="2222040"/>
            <a:ext cx="315348" cy="15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ko-KR" sz="1000">
                <a:solidFill>
                  <a:schemeClr val="bg1"/>
                </a:solidFill>
                <a:ea typeface="굴림" charset="0"/>
                <a:cs typeface="굴림" charset="0"/>
              </a:rPr>
              <a:t>4 mm</a:t>
            </a:r>
            <a:endParaRPr lang="en-US" sz="1000">
              <a:solidFill>
                <a:schemeClr val="bg1"/>
              </a:solidFill>
              <a:cs typeface="+mn-cs"/>
            </a:endParaRPr>
          </a:p>
        </p:txBody>
      </p:sp>
      <p:sp>
        <p:nvSpPr>
          <p:cNvPr id="37893" name="Text Box 2"/>
          <p:cNvSpPr txBox="1">
            <a:spLocks noChangeArrowheads="1"/>
          </p:cNvSpPr>
          <p:nvPr/>
        </p:nvSpPr>
        <p:spPr bwMode="auto">
          <a:xfrm>
            <a:off x="3612212" y="163513"/>
            <a:ext cx="1967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latin typeface="Tahoma" charset="0"/>
                <a:ea typeface="굴림" charset="0"/>
                <a:cs typeface="굴림" charset="0"/>
              </a:rPr>
              <a:t>LED display</a:t>
            </a:r>
            <a:endParaRPr lang="en-US" b="1" dirty="0">
              <a:latin typeface="Tahoma" charset="0"/>
              <a:ea typeface="굴림" charset="0"/>
              <a:cs typeface="굴림" charset="0"/>
            </a:endParaRPr>
          </a:p>
        </p:txBody>
      </p:sp>
      <p:grpSp>
        <p:nvGrpSpPr>
          <p:cNvPr id="3789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78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  <a:cs typeface="굴림" charset="0"/>
              </a:endParaRPr>
            </a:p>
          </p:txBody>
        </p:sp>
        <p:sp>
          <p:nvSpPr>
            <p:cNvPr id="3789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  <a:cs typeface="굴림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2348" y="990600"/>
            <a:ext cx="8886724" cy="4572000"/>
            <a:chOff x="147114" y="990600"/>
            <a:chExt cx="8886724" cy="4572000"/>
          </a:xfrm>
        </p:grpSpPr>
        <p:pic>
          <p:nvPicPr>
            <p:cNvPr id="37891" name="Picture 4" descr="flat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8614" r="3258"/>
            <a:stretch>
              <a:fillRect/>
            </a:stretch>
          </p:blipFill>
          <p:spPr bwMode="auto">
            <a:xfrm>
              <a:off x="147114" y="3359150"/>
              <a:ext cx="2590800" cy="220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7" name="Picture 6" descr="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28627" b="17146"/>
            <a:stretch>
              <a:fillRect/>
            </a:stretch>
          </p:blipFill>
          <p:spPr bwMode="auto">
            <a:xfrm>
              <a:off x="147114" y="990600"/>
              <a:ext cx="2590800" cy="225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14" descr="Picture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2932" y="990600"/>
              <a:ext cx="6190906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756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3094" y="1899941"/>
            <a:ext cx="7258287" cy="340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38100" y="6202003"/>
            <a:ext cx="266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dirty="0">
                <a:cs typeface="+mn-cs"/>
              </a:rPr>
              <a:t>A. Russo, B.Y. </a:t>
            </a:r>
            <a:r>
              <a:rPr lang="en-US" sz="1400" dirty="0" err="1">
                <a:cs typeface="+mn-cs"/>
              </a:rPr>
              <a:t>Ahn</a:t>
            </a:r>
            <a:r>
              <a:rPr lang="en-US" sz="1400" dirty="0">
                <a:cs typeface="+mn-cs"/>
              </a:rPr>
              <a:t>, et. al, </a:t>
            </a:r>
            <a:r>
              <a:rPr lang="en-US" sz="1400" i="1" dirty="0" smtClean="0">
                <a:cs typeface="+mn-cs"/>
              </a:rPr>
              <a:t>Adv</a:t>
            </a:r>
            <a:r>
              <a:rPr lang="en-US" sz="1400" i="1" dirty="0">
                <a:cs typeface="+mn-cs"/>
              </a:rPr>
              <a:t>. Mater. </a:t>
            </a:r>
            <a:r>
              <a:rPr lang="en-US" sz="1400" b="1" dirty="0">
                <a:cs typeface="+mn-cs"/>
              </a:rPr>
              <a:t>2011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31228" y="163513"/>
            <a:ext cx="41244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latin typeface="Tahoma" charset="0"/>
                <a:ea typeface="Arial" charset="0"/>
                <a:cs typeface="Arial" charset="0"/>
              </a:rPr>
              <a:t>Radio frequency antenna</a:t>
            </a:r>
            <a:endParaRPr lang="en-US" b="1" dirty="0">
              <a:latin typeface="Tahoma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9670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117226" y="746252"/>
            <a:ext cx="13644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ea typeface="굴림" charset="0"/>
                <a:cs typeface="Arial" charset="0"/>
              </a:rPr>
              <a:t>LED display</a:t>
            </a:r>
            <a:endParaRPr lang="en-US" sz="2000" dirty="0">
              <a:ea typeface="굴림" charset="0"/>
              <a:cs typeface="Arial" charset="0"/>
            </a:endParaRPr>
          </a:p>
        </p:txBody>
      </p:sp>
      <p:sp>
        <p:nvSpPr>
          <p:cNvPr id="25614" name="Text Box 2"/>
          <p:cNvSpPr txBox="1">
            <a:spLocks noChangeArrowheads="1"/>
          </p:cNvSpPr>
          <p:nvPr/>
        </p:nvSpPr>
        <p:spPr bwMode="auto">
          <a:xfrm>
            <a:off x="1397000" y="163513"/>
            <a:ext cx="6397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>
                <a:latin typeface="Tahoma" charset="0"/>
                <a:ea typeface="굴림" charset="0"/>
                <a:cs typeface="Arial" charset="0"/>
              </a:rPr>
              <a:t>Applications of pen-on-paper electronics</a:t>
            </a:r>
          </a:p>
        </p:txBody>
      </p:sp>
      <p:grpSp>
        <p:nvGrpSpPr>
          <p:cNvPr id="25615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5616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  <a:cs typeface="Arial" charset="0"/>
              </a:endParaRPr>
            </a:p>
          </p:txBody>
        </p:sp>
        <p:sp>
          <p:nvSpPr>
            <p:cNvPr id="25617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  <a:cs typeface="Arial" charset="0"/>
              </a:endParaRPr>
            </a:p>
          </p:txBody>
        </p:sp>
      </p:grp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488467" y="755590"/>
            <a:ext cx="24837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ea typeface="굴림" charset="0"/>
                <a:cs typeface="Arial" charset="0"/>
              </a:rPr>
              <a:t>Conductive touch-pad</a:t>
            </a:r>
            <a:endParaRPr lang="en-US" sz="2000" dirty="0">
              <a:ea typeface="굴림" charset="0"/>
              <a:cs typeface="Arial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6932053" y="742612"/>
            <a:ext cx="13939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ea typeface="굴림" charset="0"/>
                <a:cs typeface="Arial" charset="0"/>
              </a:rPr>
              <a:t>3D antenna</a:t>
            </a:r>
            <a:endParaRPr lang="en-US" sz="2000" dirty="0">
              <a:ea typeface="굴림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16333" y="1435608"/>
            <a:ext cx="2955175" cy="4658464"/>
            <a:chOff x="3216333" y="1435608"/>
            <a:chExt cx="2955175" cy="4658464"/>
          </a:xfrm>
        </p:grpSpPr>
        <p:pic>
          <p:nvPicPr>
            <p:cNvPr id="2" name="Picture 1" descr="IMG_6249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12517" b="-12416"/>
            <a:stretch/>
          </p:blipFill>
          <p:spPr>
            <a:xfrm>
              <a:off x="3216333" y="1435608"/>
              <a:ext cx="2955174" cy="2212848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3216333" y="4798343"/>
              <a:ext cx="2955173" cy="1295729"/>
              <a:chOff x="3111029" y="4855419"/>
              <a:chExt cx="3505570" cy="1537057"/>
            </a:xfrm>
          </p:grpSpPr>
          <p:pic>
            <p:nvPicPr>
              <p:cNvPr id="25604" name="Picture 4" descr="flat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8614" r="3258"/>
              <a:stretch>
                <a:fillRect/>
              </a:stretch>
            </p:blipFill>
            <p:spPr bwMode="auto">
              <a:xfrm>
                <a:off x="3111029" y="4855419"/>
                <a:ext cx="1781896" cy="15154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 descr="Picture2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3201" y="4855419"/>
                <a:ext cx="1693398" cy="15370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4" descr="SaHanDo_00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334" y="3410166"/>
              <a:ext cx="2955174" cy="1359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Line 5"/>
            <p:cNvSpPr>
              <a:spLocks noChangeAspect="1" noChangeShapeType="1"/>
            </p:cNvSpPr>
            <p:nvPr/>
          </p:nvSpPr>
          <p:spPr bwMode="auto">
            <a:xfrm>
              <a:off x="3414642" y="4606493"/>
              <a:ext cx="117300" cy="8813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7"/>
            <p:cNvSpPr>
              <a:spLocks noChangeAspect="1" noChangeShapeType="1"/>
            </p:cNvSpPr>
            <p:nvPr/>
          </p:nvSpPr>
          <p:spPr bwMode="auto">
            <a:xfrm flipH="1">
              <a:off x="4795667" y="4606493"/>
              <a:ext cx="117300" cy="8813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2330599" y="6171782"/>
            <a:ext cx="15736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 smtClean="0">
                <a:ea typeface="굴림" charset="0"/>
                <a:cs typeface="Arial" charset="0"/>
              </a:rPr>
              <a:t>Electronic art</a:t>
            </a:r>
            <a:endParaRPr lang="en-US" sz="2000" dirty="0">
              <a:ea typeface="굴림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759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58428" y="2919704"/>
            <a:ext cx="70303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latin typeface="Tahoma" charset="0"/>
                <a:ea typeface="굴림" charset="0"/>
              </a:rPr>
              <a:t>Pen-on-paper for education:</a:t>
            </a:r>
          </a:p>
          <a:p>
            <a:pPr algn="ctr" eaLnBrk="1" hangingPunct="1"/>
            <a:r>
              <a:rPr lang="en-US" sz="2000" b="1" dirty="0" smtClean="0">
                <a:latin typeface="Tahoma" charset="0"/>
                <a:ea typeface="굴림" charset="0"/>
              </a:rPr>
              <a:t>Girls Learning about Materials “GLAM” summer camp</a:t>
            </a:r>
            <a:endParaRPr lang="en-US" sz="2000" b="1" dirty="0">
              <a:latin typeface="Tahoma" charset="0"/>
              <a:ea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5788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942399" y="163513"/>
            <a:ext cx="52814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 smtClean="0">
                <a:latin typeface="Tahoma" charset="0"/>
                <a:ea typeface="굴림" charset="0"/>
                <a:cs typeface="Arial" charset="0"/>
              </a:rPr>
              <a:t>Resistors in series and in parallel</a:t>
            </a:r>
            <a:endParaRPr lang="en-US" sz="2400" b="1" dirty="0">
              <a:latin typeface="Tahoma" charset="0"/>
              <a:ea typeface="굴림" charset="0"/>
              <a:cs typeface="Arial" charset="0"/>
            </a:endParaRP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3701" y="1552525"/>
            <a:ext cx="4882550" cy="4314637"/>
            <a:chOff x="247824" y="941910"/>
            <a:chExt cx="4163003" cy="3678784"/>
          </a:xfrm>
        </p:grpSpPr>
        <p:pic>
          <p:nvPicPr>
            <p:cNvPr id="17" name="Picture 16" descr="IMG_209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247824" y="941910"/>
              <a:ext cx="4163002" cy="1613484"/>
            </a:xfrm>
            <a:prstGeom prst="rect">
              <a:avLst/>
            </a:prstGeom>
          </p:spPr>
        </p:pic>
        <p:pic>
          <p:nvPicPr>
            <p:cNvPr id="14" name="Picture 13" descr="IMG_209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247825" y="2658445"/>
              <a:ext cx="4163002" cy="1962249"/>
            </a:xfrm>
            <a:prstGeom prst="rect">
              <a:avLst/>
            </a:prstGeom>
          </p:spPr>
        </p:pic>
      </p:grp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717270" y="2723065"/>
            <a:ext cx="2442618" cy="272483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4406" y="2194451"/>
            <a:ext cx="2711453" cy="27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99396" y="1816733"/>
            <a:ext cx="408725" cy="262752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264594" y="1849534"/>
            <a:ext cx="418457" cy="262752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86318" y="5419176"/>
            <a:ext cx="3464431" cy="360067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7412" y="3991600"/>
            <a:ext cx="2402476" cy="93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09808" y="3652331"/>
            <a:ext cx="408725" cy="262752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694007" y="4975316"/>
            <a:ext cx="418457" cy="26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501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20129" y="1369499"/>
            <a:ext cx="6261303" cy="4951635"/>
            <a:chOff x="1834231" y="1283883"/>
            <a:chExt cx="5640088" cy="4471723"/>
          </a:xfrm>
        </p:grpSpPr>
        <p:grpSp>
          <p:nvGrpSpPr>
            <p:cNvPr id="10" name="Group 9"/>
            <p:cNvGrpSpPr/>
            <p:nvPr/>
          </p:nvGrpSpPr>
          <p:grpSpPr>
            <a:xfrm>
              <a:off x="1834231" y="1283883"/>
              <a:ext cx="5640087" cy="2136365"/>
              <a:chOff x="1834232" y="1348027"/>
              <a:chExt cx="5470744" cy="2072221"/>
            </a:xfrm>
          </p:grpSpPr>
          <p:pic>
            <p:nvPicPr>
              <p:cNvPr id="9" name="Picture 8" descr="20120719_093647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34232" y="1348027"/>
                <a:ext cx="2762960" cy="2072220"/>
              </a:xfrm>
              <a:prstGeom prst="rect">
                <a:avLst/>
              </a:prstGeom>
            </p:spPr>
          </p:pic>
          <p:pic>
            <p:nvPicPr>
              <p:cNvPr id="3" name="Picture 2" descr="IMG_328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725629" y="1348028"/>
                <a:ext cx="2579347" cy="2072220"/>
              </a:xfrm>
              <a:prstGeom prst="rect">
                <a:avLst/>
              </a:prstGeom>
            </p:spPr>
          </p:pic>
        </p:grpSp>
        <p:pic>
          <p:nvPicPr>
            <p:cNvPr id="2" name="Picture 1" descr="20120719_09444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711359" y="3534398"/>
              <a:ext cx="2762960" cy="2220748"/>
            </a:xfrm>
            <a:prstGeom prst="rect">
              <a:avLst/>
            </a:prstGeom>
          </p:spPr>
        </p:pic>
        <p:pic>
          <p:nvPicPr>
            <p:cNvPr id="5" name="Picture 4" descr="20120719_09402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834232" y="3534398"/>
              <a:ext cx="2762960" cy="2221208"/>
            </a:xfrm>
            <a:prstGeom prst="rect">
              <a:avLst/>
            </a:prstGeom>
          </p:spPr>
        </p:pic>
      </p:grp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593118" y="163513"/>
            <a:ext cx="1980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 smtClean="0">
                <a:latin typeface="Tahoma" charset="0"/>
                <a:ea typeface="굴림" charset="0"/>
                <a:cs typeface="Arial" charset="0"/>
              </a:rPr>
              <a:t>LED project</a:t>
            </a:r>
            <a:endParaRPr lang="en-US" sz="2400" b="1" dirty="0">
              <a:latin typeface="Tahoma" charset="0"/>
              <a:ea typeface="굴림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58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96541" y="3006286"/>
            <a:ext cx="41985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 smtClean="0">
                <a:latin typeface="Tahoma" charset="0"/>
                <a:ea typeface="굴림" charset="0"/>
                <a:cs typeface="Arial" charset="0"/>
              </a:rPr>
              <a:t>Fab Lab workshop</a:t>
            </a:r>
          </a:p>
          <a:p>
            <a:pPr algn="ctr"/>
            <a:r>
              <a:rPr lang="en-US" sz="2000" b="1" dirty="0" smtClean="0">
                <a:latin typeface="Tahoma" charset="0"/>
                <a:ea typeface="굴림" charset="0"/>
                <a:cs typeface="Arial" charset="0"/>
              </a:rPr>
              <a:t>Champaign-Urbana community</a:t>
            </a:r>
            <a:endParaRPr lang="en-US" sz="2000" b="1" dirty="0">
              <a:latin typeface="Tahoma" charset="0"/>
              <a:ea typeface="굴림" charset="0"/>
              <a:cs typeface="Arial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817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8-22 at 4.00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5424" y="1111139"/>
            <a:ext cx="2747025" cy="2655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424" y="731925"/>
            <a:ext cx="2747025" cy="379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Teardrop project, MIT:</a:t>
            </a:r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791618" y="163513"/>
            <a:ext cx="3583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 smtClean="0">
                <a:latin typeface="Tahoma" charset="0"/>
                <a:ea typeface="굴림" charset="0"/>
                <a:cs typeface="Arial" charset="0"/>
              </a:rPr>
              <a:t>Magnetic components</a:t>
            </a:r>
            <a:endParaRPr lang="en-US" sz="2400" b="1" dirty="0">
              <a:latin typeface="Tahoma" charset="0"/>
              <a:ea typeface="굴림" charset="0"/>
              <a:cs typeface="Arial" charset="0"/>
            </a:endParaRPr>
          </a:p>
        </p:txBody>
      </p:sp>
      <p:pic>
        <p:nvPicPr>
          <p:cNvPr id="7" name="Picture 6" descr="led_throwi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5424" y="4237904"/>
            <a:ext cx="2747025" cy="20999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5424" y="3858690"/>
            <a:ext cx="2747025" cy="379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Throwies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10" name="Picture 9" descr="IMG_206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49440" y="2453387"/>
            <a:ext cx="4758710" cy="35690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9440" y="1138135"/>
            <a:ext cx="4758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version:</a:t>
            </a:r>
          </a:p>
          <a:p>
            <a:endParaRPr lang="en-US" dirty="0"/>
          </a:p>
          <a:p>
            <a:r>
              <a:rPr lang="en-US" dirty="0" smtClean="0"/>
              <a:t>Laser cut acrylic pads, press fit magnets and through-hole components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165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28123" y="3630031"/>
            <a:ext cx="8205697" cy="2278834"/>
            <a:chOff x="428123" y="3630031"/>
            <a:chExt cx="8291731" cy="2278834"/>
          </a:xfrm>
        </p:grpSpPr>
        <p:pic>
          <p:nvPicPr>
            <p:cNvPr id="10" name="Picture 9" descr="IMG_6328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225669" y="3630031"/>
              <a:ext cx="2694494" cy="2278834"/>
            </a:xfrm>
            <a:prstGeom prst="rect">
              <a:avLst/>
            </a:prstGeom>
          </p:spPr>
        </p:pic>
        <p:pic>
          <p:nvPicPr>
            <p:cNvPr id="2" name="Picture 1" descr="IMG_2316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024850" y="3630031"/>
              <a:ext cx="2695004" cy="2278834"/>
            </a:xfrm>
            <a:prstGeom prst="rect">
              <a:avLst/>
            </a:prstGeom>
          </p:spPr>
        </p:pic>
        <p:pic>
          <p:nvPicPr>
            <p:cNvPr id="11" name="Picture 10" descr="IMG_631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28123" y="3630031"/>
              <a:ext cx="2695503" cy="2278834"/>
            </a:xfrm>
            <a:prstGeom prst="rect">
              <a:avLst/>
            </a:prstGeom>
          </p:spPr>
        </p:pic>
      </p:grpSp>
      <p:pic>
        <p:nvPicPr>
          <p:cNvPr id="3" name="Picture 2" descr="IMG_624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28123" y="1324448"/>
            <a:ext cx="2937155" cy="2202208"/>
          </a:xfrm>
          <a:prstGeom prst="rect">
            <a:avLst/>
          </a:prstGeom>
        </p:spPr>
      </p:pic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pic>
        <p:nvPicPr>
          <p:cNvPr id="16" name="Picture 15" descr="IMG_625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448973" y="1324447"/>
            <a:ext cx="5184847" cy="2202208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210931" y="163513"/>
            <a:ext cx="2744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 smtClean="0">
                <a:latin typeface="Tahoma" charset="0"/>
                <a:ea typeface="굴림" charset="0"/>
                <a:cs typeface="Arial" charset="0"/>
              </a:rPr>
              <a:t>Practical circuits</a:t>
            </a:r>
            <a:endParaRPr lang="en-US" sz="2400" b="1" dirty="0">
              <a:latin typeface="Tahoma" charset="0"/>
              <a:ea typeface="굴림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504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02511" y="163513"/>
            <a:ext cx="4161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 smtClean="0">
                <a:latin typeface="Tahoma" charset="0"/>
                <a:ea typeface="굴림" charset="0"/>
                <a:cs typeface="Arial" charset="0"/>
              </a:rPr>
              <a:t>Magnetic components 2.0</a:t>
            </a:r>
            <a:endParaRPr lang="en-US" sz="2400" b="1" dirty="0">
              <a:latin typeface="Tahoma" charset="0"/>
              <a:ea typeface="굴림" charset="0"/>
              <a:cs typeface="Arial" charset="0"/>
            </a:endParaRPr>
          </a:p>
        </p:txBody>
      </p:sp>
      <p:pic>
        <p:nvPicPr>
          <p:cNvPr id="2" name="Picture 1" descr="IMG_21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23054" y="2488082"/>
            <a:ext cx="4195608" cy="3146706"/>
          </a:xfrm>
          <a:prstGeom prst="rect">
            <a:avLst/>
          </a:prstGeom>
        </p:spPr>
      </p:pic>
      <p:pic>
        <p:nvPicPr>
          <p:cNvPr id="4" name="Picture 3" descr="IMG_219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3352" y="2488082"/>
            <a:ext cx="4195608" cy="31467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05426" y="2600487"/>
            <a:ext cx="230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through-hole components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88345" y="4832099"/>
            <a:ext cx="1970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Laser-cut </a:t>
            </a:r>
            <a:r>
              <a:rPr lang="en-US" dirty="0" err="1"/>
              <a:t>masonite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8687" y="3048484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Press-fit magnets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02511" y="1269103"/>
            <a:ext cx="633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Triangle-shaped LED component indicates diode direction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322" y="1140142"/>
            <a:ext cx="2514583" cy="72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648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2"/>
          <p:cNvSpPr txBox="1">
            <a:spLocks noChangeArrowheads="1"/>
          </p:cNvSpPr>
          <p:nvPr/>
        </p:nvSpPr>
        <p:spPr bwMode="auto">
          <a:xfrm>
            <a:off x="2741613" y="163513"/>
            <a:ext cx="3863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Tahoma" charset="0"/>
                <a:ea typeface="굴림" charset="0"/>
              </a:rPr>
              <a:t>Paper-based electronics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321300" y="730250"/>
            <a:ext cx="272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>
                <a:cs typeface="+mn-cs"/>
              </a:rPr>
              <a:t>High porosity </a:t>
            </a:r>
          </a:p>
          <a:p>
            <a:pPr algn="ctr">
              <a:defRPr/>
            </a:pPr>
            <a:r>
              <a:rPr lang="en-US">
                <a:cs typeface="+mn-cs"/>
              </a:rPr>
              <a:t>Energy storage materials</a:t>
            </a:r>
          </a:p>
        </p:txBody>
      </p:sp>
      <p:pic>
        <p:nvPicPr>
          <p:cNvPr id="5123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39850"/>
            <a:ext cx="37338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558800" y="730250"/>
            <a:ext cx="3524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>
                <a:cs typeface="+mn-cs"/>
              </a:rPr>
              <a:t>High flexibility </a:t>
            </a:r>
          </a:p>
          <a:p>
            <a:pPr algn="ctr">
              <a:defRPr/>
            </a:pPr>
            <a:r>
              <a:rPr lang="en-US">
                <a:cs typeface="+mn-cs"/>
              </a:rPr>
              <a:t>Foldable thermochromic displays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1060450" y="3778250"/>
            <a:ext cx="2406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>
                <a:cs typeface="+mn-cs"/>
              </a:rPr>
              <a:t>Biodegradable</a:t>
            </a:r>
          </a:p>
          <a:p>
            <a:pPr algn="ctr">
              <a:defRPr/>
            </a:pPr>
            <a:r>
              <a:rPr lang="en-US">
                <a:cs typeface="+mn-cs"/>
              </a:rPr>
              <a:t>Disposable RFID tags</a:t>
            </a:r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5276850" y="3778250"/>
            <a:ext cx="2813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>
                <a:cs typeface="+mn-cs"/>
              </a:rPr>
              <a:t>Inexpensive</a:t>
            </a:r>
          </a:p>
          <a:p>
            <a:pPr algn="ctr">
              <a:defRPr/>
            </a:pPr>
            <a:r>
              <a:rPr lang="en-US">
                <a:cs typeface="+mn-cs"/>
              </a:rPr>
              <a:t>Paper-based microfluidics</a:t>
            </a:r>
          </a:p>
        </p:txBody>
      </p:sp>
      <p:pic>
        <p:nvPicPr>
          <p:cNvPr id="8218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30338"/>
            <a:ext cx="3886200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8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91025"/>
            <a:ext cx="34861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83088"/>
            <a:ext cx="3963988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1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513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sp>
        <p:nvSpPr>
          <p:cNvPr id="8233" name="Rectangle 41"/>
          <p:cNvSpPr>
            <a:spLocks noChangeArrowheads="1"/>
          </p:cNvSpPr>
          <p:nvPr/>
        </p:nvSpPr>
        <p:spPr bwMode="auto">
          <a:xfrm>
            <a:off x="304800" y="3400425"/>
            <a:ext cx="3665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tabLst>
                <a:tab pos="180975" algn="l"/>
                <a:tab pos="457200" algn="l"/>
              </a:tabLst>
              <a:defRPr/>
            </a:pPr>
            <a:r>
              <a:rPr lang="en-US" altLang="ko-KR" sz="1200">
                <a:ea typeface="굴림" charset="0"/>
                <a:cs typeface="굴림" charset="0"/>
              </a:rPr>
              <a:t>A.C. Siegel, et. al, </a:t>
            </a:r>
            <a:r>
              <a:rPr lang="en-US" altLang="ko-KR" sz="1200" i="1">
                <a:ea typeface="굴림" charset="0"/>
                <a:cs typeface="굴림" charset="0"/>
              </a:rPr>
              <a:t>Adv. Funct. Mater. </a:t>
            </a:r>
            <a:r>
              <a:rPr lang="en-US" altLang="ko-KR" sz="1200" b="1">
                <a:ea typeface="굴림" charset="0"/>
                <a:cs typeface="굴림" charset="0"/>
              </a:rPr>
              <a:t>2010</a:t>
            </a:r>
            <a:r>
              <a:rPr lang="en-US" altLang="ko-KR" sz="1200">
                <a:ea typeface="굴림" charset="0"/>
                <a:cs typeface="굴림" charset="0"/>
              </a:rPr>
              <a:t>, 20, 28. </a:t>
            </a:r>
          </a:p>
        </p:txBody>
      </p:sp>
      <p:sp>
        <p:nvSpPr>
          <p:cNvPr id="8234" name="Rectangle 42"/>
          <p:cNvSpPr>
            <a:spLocks noChangeArrowheads="1"/>
          </p:cNvSpPr>
          <p:nvPr/>
        </p:nvSpPr>
        <p:spPr bwMode="auto">
          <a:xfrm>
            <a:off x="4876800" y="3382963"/>
            <a:ext cx="27733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ea typeface="굴림" charset="0"/>
                <a:cs typeface="굴림" charset="0"/>
              </a:rPr>
              <a:t>L. Hu, et. al, </a:t>
            </a:r>
            <a:r>
              <a:rPr lang="en-US" altLang="ko-KR" sz="1200" i="1">
                <a:ea typeface="굴림" charset="0"/>
                <a:cs typeface="굴림" charset="0"/>
              </a:rPr>
              <a:t>PNAS</a:t>
            </a:r>
            <a:r>
              <a:rPr lang="en-US" altLang="ko-KR" sz="1200">
                <a:ea typeface="굴림" charset="0"/>
                <a:cs typeface="굴림" charset="0"/>
              </a:rPr>
              <a:t> </a:t>
            </a:r>
            <a:r>
              <a:rPr lang="en-US" altLang="ko-KR" sz="1200" b="1">
                <a:ea typeface="굴림" charset="0"/>
                <a:cs typeface="굴림" charset="0"/>
              </a:rPr>
              <a:t>2009</a:t>
            </a:r>
            <a:r>
              <a:rPr lang="en-US" altLang="ko-KR" sz="1200">
                <a:ea typeface="굴림" charset="0"/>
                <a:cs typeface="굴림" charset="0"/>
              </a:rPr>
              <a:t>, 106, 21490. </a:t>
            </a:r>
          </a:p>
        </p:txBody>
      </p:sp>
      <p:sp>
        <p:nvSpPr>
          <p:cNvPr id="8235" name="Rectangle 43"/>
          <p:cNvSpPr>
            <a:spLocks noChangeArrowheads="1"/>
          </p:cNvSpPr>
          <p:nvPr/>
        </p:nvSpPr>
        <p:spPr bwMode="auto">
          <a:xfrm>
            <a:off x="441325" y="6324600"/>
            <a:ext cx="3444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tabLst>
                <a:tab pos="180975" algn="l"/>
                <a:tab pos="457200" algn="l"/>
              </a:tabLst>
              <a:defRPr/>
            </a:pPr>
            <a:r>
              <a:rPr lang="en-US" altLang="ko-KR" sz="1200">
                <a:ea typeface="굴림" charset="0"/>
                <a:cs typeface="굴림" charset="0"/>
              </a:rPr>
              <a:t>V. Lakafosis, et. al, </a:t>
            </a:r>
            <a:r>
              <a:rPr lang="en-US" altLang="ko-KR" sz="1200" i="1">
                <a:ea typeface="굴림" charset="0"/>
                <a:cs typeface="굴림" charset="0"/>
              </a:rPr>
              <a:t>Proc. IEEE. </a:t>
            </a:r>
            <a:r>
              <a:rPr lang="en-US" altLang="ko-KR" sz="1200" b="1">
                <a:ea typeface="굴림" charset="0"/>
                <a:cs typeface="굴림" charset="0"/>
              </a:rPr>
              <a:t>2010</a:t>
            </a:r>
            <a:r>
              <a:rPr lang="en-US" altLang="ko-KR" sz="1200">
                <a:ea typeface="굴림" charset="0"/>
                <a:cs typeface="굴림" charset="0"/>
              </a:rPr>
              <a:t>, 98, 1601. </a:t>
            </a:r>
          </a:p>
        </p:txBody>
      </p:sp>
      <p:sp>
        <p:nvSpPr>
          <p:cNvPr id="8236" name="Rectangle 44"/>
          <p:cNvSpPr>
            <a:spLocks noChangeArrowheads="1"/>
          </p:cNvSpPr>
          <p:nvPr/>
        </p:nvSpPr>
        <p:spPr bwMode="auto">
          <a:xfrm>
            <a:off x="4924425" y="6324600"/>
            <a:ext cx="1933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ko-KR" sz="1200">
                <a:ea typeface="굴림" charset="0"/>
                <a:cs typeface="굴림" charset="0"/>
              </a:rPr>
              <a:t>A. C. </a:t>
            </a:r>
            <a:r>
              <a:rPr lang="en-US" altLang="ja-JP" sz="1200"/>
              <a:t>Siegel, et. al, </a:t>
            </a:r>
            <a:r>
              <a:rPr lang="de-DE" altLang="ja-JP" sz="1200" i="1"/>
              <a:t>Lab on a Chip.</a:t>
            </a:r>
            <a:r>
              <a:rPr lang="de-DE" altLang="ja-JP" sz="1200"/>
              <a:t> </a:t>
            </a:r>
            <a:r>
              <a:rPr lang="de-DE" altLang="ja-JP" sz="1200" b="1"/>
              <a:t>2009</a:t>
            </a:r>
            <a:r>
              <a:rPr lang="de-DE" altLang="ja-JP" sz="1200"/>
              <a:t>, 9, 2775.</a:t>
            </a:r>
            <a:r>
              <a:rPr lang="en-US" altLang="ja-JP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424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921251" y="163513"/>
            <a:ext cx="7323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 smtClean="0">
                <a:latin typeface="Tahoma" charset="0"/>
                <a:ea typeface="굴림" charset="0"/>
                <a:cs typeface="Arial" charset="0"/>
              </a:rPr>
              <a:t>Capacitive sensors and programmable devices</a:t>
            </a:r>
            <a:endParaRPr lang="en-US" sz="2400" b="1" dirty="0">
              <a:latin typeface="Tahoma" charset="0"/>
              <a:ea typeface="굴림" charset="0"/>
              <a:cs typeface="Arial" charset="0"/>
            </a:endParaRPr>
          </a:p>
        </p:txBody>
      </p:sp>
      <p:pic>
        <p:nvPicPr>
          <p:cNvPr id="9" name="MVI_6252.AV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7541" y="1498236"/>
            <a:ext cx="5434667" cy="4076001"/>
          </a:xfrm>
          <a:prstGeom prst="rect">
            <a:avLst/>
          </a:prstGeom>
        </p:spPr>
      </p:pic>
      <p:pic>
        <p:nvPicPr>
          <p:cNvPr id="3" name="Picture 2" descr="IMG_624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6208" y="1498236"/>
            <a:ext cx="2673755" cy="2004162"/>
          </a:xfrm>
          <a:prstGeom prst="rect">
            <a:avLst/>
          </a:prstGeom>
        </p:spPr>
      </p:pic>
      <p:pic>
        <p:nvPicPr>
          <p:cNvPr id="4" name="Picture 3" descr="IMG_21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6208" y="3568921"/>
            <a:ext cx="2673755" cy="20053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87541" y="5607685"/>
            <a:ext cx="543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Magnets used to hook up devices to an </a:t>
            </a:r>
            <a:r>
              <a:rPr lang="en-US" dirty="0" err="1" smtClean="0"/>
              <a:t>Arduino</a:t>
            </a:r>
            <a:r>
              <a:rPr lang="en-US" dirty="0" smtClean="0"/>
              <a:t> 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358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5286375" y="5002223"/>
            <a:ext cx="3735950" cy="170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600" i="1" u="sng" dirty="0" smtClean="0">
                <a:solidFill>
                  <a:srgbClr val="000066"/>
                </a:solidFill>
                <a:ea typeface="굴림" charset="0"/>
                <a:cs typeface="굴림" charset="0"/>
              </a:rPr>
              <a:t>Acknowledgements</a:t>
            </a:r>
            <a:endParaRPr lang="en-US" altLang="ko-KR" sz="1600" i="1" u="sng" dirty="0">
              <a:solidFill>
                <a:srgbClr val="000066"/>
              </a:solidFill>
              <a:ea typeface="굴림" charset="0"/>
              <a:cs typeface="굴림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srgbClr val="000066"/>
                </a:solidFill>
                <a:ea typeface="굴림" charset="0"/>
                <a:cs typeface="굴림" charset="0"/>
              </a:rPr>
              <a:t>Advisor: </a:t>
            </a:r>
            <a:r>
              <a:rPr lang="en-US" altLang="ko-KR" sz="1600" dirty="0">
                <a:ea typeface="굴림" charset="0"/>
                <a:cs typeface="굴림" charset="0"/>
              </a:rPr>
              <a:t>Jennifer A. Lewis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srgbClr val="000066"/>
                </a:solidFill>
                <a:ea typeface="굴림" charset="0"/>
                <a:cs typeface="굴림" charset="0"/>
              </a:rPr>
              <a:t>Collaborators: </a:t>
            </a:r>
            <a:r>
              <a:rPr lang="en-US" altLang="ko-KR" sz="1600" dirty="0">
                <a:ea typeface="굴림" charset="0"/>
                <a:cs typeface="굴림" charset="0"/>
              </a:rPr>
              <a:t>Bok </a:t>
            </a:r>
            <a:r>
              <a:rPr lang="en-US" altLang="ko-KR" sz="1600" dirty="0" err="1">
                <a:ea typeface="굴림" charset="0"/>
                <a:cs typeface="굴림" charset="0"/>
              </a:rPr>
              <a:t>Yeop</a:t>
            </a:r>
            <a:r>
              <a:rPr lang="en-US" altLang="ko-KR" sz="1600" dirty="0">
                <a:ea typeface="굴림" charset="0"/>
                <a:cs typeface="굴림" charset="0"/>
              </a:rPr>
              <a:t> </a:t>
            </a:r>
            <a:r>
              <a:rPr lang="en-US" altLang="ko-KR" sz="1600" dirty="0" err="1">
                <a:ea typeface="굴림" charset="0"/>
                <a:cs typeface="굴림" charset="0"/>
              </a:rPr>
              <a:t>Ahn</a:t>
            </a:r>
            <a:r>
              <a:rPr lang="en-US" altLang="ko-KR" sz="1600" dirty="0">
                <a:ea typeface="굴림" charset="0"/>
                <a:cs typeface="굴림" charset="0"/>
              </a:rPr>
              <a:t>, Brett Walker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srgbClr val="000066"/>
                </a:solidFill>
                <a:ea typeface="굴림" charset="0"/>
                <a:cs typeface="굴림" charset="0"/>
              </a:rPr>
              <a:t>Lewis Group Members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endParaRPr lang="en-US" altLang="ko-KR" sz="1600" dirty="0">
              <a:solidFill>
                <a:srgbClr val="000066"/>
              </a:solidFill>
              <a:ea typeface="굴림" charset="0"/>
              <a:cs typeface="굴림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srgbClr val="000066"/>
                </a:solidFill>
                <a:ea typeface="굴림" charset="0"/>
                <a:cs typeface="굴림" charset="0"/>
              </a:rPr>
              <a:t>Funded by: </a:t>
            </a:r>
            <a:r>
              <a:rPr lang="en-US" altLang="ko-KR" sz="1600" dirty="0">
                <a:ea typeface="굴림" charset="0"/>
                <a:cs typeface="굴림" charset="0"/>
              </a:rPr>
              <a:t>DOE MRL</a:t>
            </a:r>
            <a:endParaRPr lang="en-US" sz="1600" dirty="0">
              <a:ea typeface="굴림" charset="0"/>
              <a:cs typeface="굴림" charset="0"/>
            </a:endParaRPr>
          </a:p>
        </p:txBody>
      </p:sp>
      <p:grpSp>
        <p:nvGrpSpPr>
          <p:cNvPr id="28677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2867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4062" y="599296"/>
            <a:ext cx="5072313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We believe that the P-o-P electronics is a versatile approach to prototyping devices and is a valuable teaching tool.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b="1" dirty="0" smtClean="0"/>
              <a:t>Goals:</a:t>
            </a:r>
            <a:endParaRPr lang="en-US" b="1" dirty="0"/>
          </a:p>
          <a:p>
            <a:r>
              <a:rPr lang="en-US" dirty="0" smtClean="0"/>
              <a:t>Continue to improve the interface between P-o-P electronics and existing DIY tools like the </a:t>
            </a:r>
            <a:r>
              <a:rPr lang="en-US" dirty="0" err="1" smtClean="0"/>
              <a:t>Arduino</a:t>
            </a:r>
            <a:r>
              <a:rPr lang="en-US" dirty="0" smtClean="0"/>
              <a:t> system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Develop an expanded palette of materials that can be used for P-o-P electronics (ionic conductors, insulators, magnetic inks)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571019" y="206320"/>
            <a:ext cx="20259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 smtClean="0">
                <a:latin typeface="Tahoma" charset="0"/>
                <a:ea typeface="굴림" charset="0"/>
                <a:cs typeface="Arial" charset="0"/>
              </a:rPr>
              <a:t>Conclusions</a:t>
            </a:r>
            <a:endParaRPr lang="en-US" sz="2400" b="1" dirty="0">
              <a:latin typeface="Tahoma" charset="0"/>
              <a:ea typeface="굴림" charset="0"/>
              <a:cs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386272" y="884927"/>
            <a:ext cx="2420624" cy="3987824"/>
            <a:chOff x="3216333" y="1435608"/>
            <a:chExt cx="2955175" cy="4658464"/>
          </a:xfrm>
        </p:grpSpPr>
        <p:pic>
          <p:nvPicPr>
            <p:cNvPr id="11" name="Picture 10" descr="IMG_6249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12517" b="-12416"/>
            <a:stretch/>
          </p:blipFill>
          <p:spPr>
            <a:xfrm>
              <a:off x="3216333" y="1435608"/>
              <a:ext cx="2955174" cy="2212848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3216333" y="4798343"/>
              <a:ext cx="2955173" cy="1295729"/>
              <a:chOff x="3111029" y="4855419"/>
              <a:chExt cx="3505570" cy="1537057"/>
            </a:xfrm>
          </p:grpSpPr>
          <p:pic>
            <p:nvPicPr>
              <p:cNvPr id="16" name="Picture 4" descr="flat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8614" r="3258"/>
              <a:stretch>
                <a:fillRect/>
              </a:stretch>
            </p:blipFill>
            <p:spPr bwMode="auto">
              <a:xfrm>
                <a:off x="3111029" y="4855419"/>
                <a:ext cx="1781896" cy="15154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6" descr="Picture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3201" y="4855419"/>
                <a:ext cx="1693398" cy="15370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" name="Picture 4" descr="SaHanDo_00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334" y="3410166"/>
              <a:ext cx="2955174" cy="1359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Line 5"/>
            <p:cNvSpPr>
              <a:spLocks noChangeAspect="1" noChangeShapeType="1"/>
            </p:cNvSpPr>
            <p:nvPr/>
          </p:nvSpPr>
          <p:spPr bwMode="auto">
            <a:xfrm>
              <a:off x="3414642" y="4606493"/>
              <a:ext cx="117300" cy="8813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7"/>
            <p:cNvSpPr>
              <a:spLocks noChangeAspect="1" noChangeShapeType="1"/>
            </p:cNvSpPr>
            <p:nvPr/>
          </p:nvSpPr>
          <p:spPr bwMode="auto">
            <a:xfrm flipH="1">
              <a:off x="4795667" y="4606493"/>
              <a:ext cx="117300" cy="8813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755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2"/>
          <p:cNvSpPr txBox="1">
            <a:spLocks noChangeArrowheads="1"/>
          </p:cNvSpPr>
          <p:nvPr/>
        </p:nvSpPr>
        <p:spPr bwMode="auto">
          <a:xfrm>
            <a:off x="2635250" y="163513"/>
            <a:ext cx="4092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Tahoma" charset="0"/>
                <a:ea typeface="굴림" charset="0"/>
              </a:rPr>
              <a:t>Ink-based manufacturing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81000" y="762000"/>
            <a:ext cx="838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Large-scale additive fabrication:</a:t>
            </a:r>
            <a:endParaRPr lang="en-US" sz="1400" b="1">
              <a:cs typeface="+mn-cs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04800" y="3886200"/>
            <a:ext cx="455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Small-scale fabrication and prototyping: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143000"/>
            <a:ext cx="242887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1825" y="1219200"/>
            <a:ext cx="24003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384925" y="3352800"/>
            <a:ext cx="1549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cs typeface="+mn-cs"/>
              </a:rPr>
              <a:t>Screen printing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3209925" y="3352800"/>
            <a:ext cx="2217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cs typeface="+mn-cs"/>
              </a:rPr>
              <a:t>Gravure and roll-to-roll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1165225" y="3352800"/>
            <a:ext cx="1392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cs typeface="+mn-cs"/>
              </a:rPr>
              <a:t>Inkjet printing</a:t>
            </a: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2133600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43400"/>
            <a:ext cx="27432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02125"/>
            <a:ext cx="2514600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6172200" y="5029200"/>
            <a:ext cx="2667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cs typeface="+mn-cs"/>
              </a:rPr>
              <a:t>Direct Ink Writing (DIW)</a:t>
            </a:r>
          </a:p>
          <a:p>
            <a:pPr>
              <a:spcBef>
                <a:spcPct val="50000"/>
              </a:spcBef>
              <a:defRPr/>
            </a:pPr>
            <a:r>
              <a:rPr lang="en-US" sz="1400">
                <a:cs typeface="+mn-cs"/>
              </a:rPr>
              <a:t>B.Y. Ahn, E.B. Duoss, </a:t>
            </a:r>
            <a:r>
              <a:rPr lang="en-US" sz="1400" i="1">
                <a:cs typeface="+mn-cs"/>
              </a:rPr>
              <a:t>Science</a:t>
            </a:r>
            <a:r>
              <a:rPr lang="en-US" sz="1400">
                <a:cs typeface="+mn-cs"/>
              </a:rPr>
              <a:t>. </a:t>
            </a:r>
            <a:r>
              <a:rPr lang="en-US" sz="1400" b="1">
                <a:cs typeface="+mn-cs"/>
              </a:rPr>
              <a:t>323</a:t>
            </a:r>
            <a:r>
              <a:rPr lang="en-US" sz="1400">
                <a:cs typeface="+mn-cs"/>
              </a:rPr>
              <a:t> (2009). </a:t>
            </a:r>
          </a:p>
        </p:txBody>
      </p:sp>
      <p:grpSp>
        <p:nvGrpSpPr>
          <p:cNvPr id="7181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18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7183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518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2"/>
          <p:cNvSpPr txBox="1">
            <a:spLocks noChangeArrowheads="1"/>
          </p:cNvSpPr>
          <p:nvPr/>
        </p:nvSpPr>
        <p:spPr bwMode="auto">
          <a:xfrm>
            <a:off x="1463675" y="163513"/>
            <a:ext cx="6435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Tahoma" charset="0"/>
                <a:ea typeface="굴림" charset="0"/>
              </a:rPr>
              <a:t>Rollerball pen writing of microelectrodes</a:t>
            </a:r>
          </a:p>
        </p:txBody>
      </p:sp>
      <p:grpSp>
        <p:nvGrpSpPr>
          <p:cNvPr id="9223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922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922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33" y="2166621"/>
            <a:ext cx="23193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1358" y="2166621"/>
            <a:ext cx="14763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2-02-26 at 1.20.1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3360" y="2166621"/>
            <a:ext cx="4774408" cy="2747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28228" y="884673"/>
            <a:ext cx="8619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8228" y="1129983"/>
            <a:ext cx="861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Like paper, the rollerball pen is lightweight, portable, inexpensive.</a:t>
            </a:r>
          </a:p>
          <a:p>
            <a:r>
              <a:rPr lang="en-US" sz="2000" dirty="0" smtClean="0"/>
              <a:t>It can be used to create devices “on-the-fly…”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8228" y="5654771"/>
            <a:ext cx="8619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…it is also an intuitive design tool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588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/>
          <p:cNvGrpSpPr>
            <a:grpSpLocks noChangeAspect="1"/>
          </p:cNvGrpSpPr>
          <p:nvPr/>
        </p:nvGrpSpPr>
        <p:grpSpPr bwMode="auto">
          <a:xfrm>
            <a:off x="28862" y="2474707"/>
            <a:ext cx="3046696" cy="2652792"/>
            <a:chOff x="240" y="768"/>
            <a:chExt cx="1676" cy="1460"/>
          </a:xfrm>
        </p:grpSpPr>
        <p:pic>
          <p:nvPicPr>
            <p:cNvPr id="8" name="Picture 6" descr="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28627" b="17146"/>
            <a:stretch>
              <a:fillRect/>
            </a:stretch>
          </p:blipFill>
          <p:spPr bwMode="auto">
            <a:xfrm>
              <a:off x="240" y="768"/>
              <a:ext cx="1676" cy="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7"/>
            <p:cNvSpPr>
              <a:spLocks noChangeAspect="1" noChangeShapeType="1"/>
            </p:cNvSpPr>
            <p:nvPr/>
          </p:nvSpPr>
          <p:spPr bwMode="auto">
            <a:xfrm rot="-362494">
              <a:off x="642" y="1908"/>
              <a:ext cx="204" cy="10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Text Box 8"/>
            <p:cNvSpPr txBox="1">
              <a:spLocks noChangeAspect="1" noChangeArrowheads="1"/>
            </p:cNvSpPr>
            <p:nvPr/>
          </p:nvSpPr>
          <p:spPr bwMode="auto">
            <a:xfrm rot="1284800">
              <a:off x="589" y="1982"/>
              <a:ext cx="205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schemeClr val="bg1"/>
                  </a:solidFill>
                  <a:ea typeface="굴림" charset="0"/>
                  <a:cs typeface="굴림" charset="0"/>
                </a:rPr>
                <a:t>4 mm</a:t>
              </a:r>
              <a:endParaRPr lang="en-US" sz="100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11" name="Line 9"/>
            <p:cNvSpPr>
              <a:spLocks noChangeAspect="1" noChangeShapeType="1"/>
            </p:cNvSpPr>
            <p:nvPr/>
          </p:nvSpPr>
          <p:spPr bwMode="auto">
            <a:xfrm flipH="1" flipV="1">
              <a:off x="969" y="1811"/>
              <a:ext cx="108" cy="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" name="Line 10"/>
            <p:cNvSpPr>
              <a:spLocks noChangeAspect="1" noChangeShapeType="1"/>
            </p:cNvSpPr>
            <p:nvPr/>
          </p:nvSpPr>
          <p:spPr bwMode="auto">
            <a:xfrm rot="2339460" flipV="1">
              <a:off x="793" y="1741"/>
              <a:ext cx="108" cy="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Text Box 11"/>
            <p:cNvSpPr txBox="1">
              <a:spLocks noChangeAspect="1" noChangeArrowheads="1"/>
            </p:cNvSpPr>
            <p:nvPr/>
          </p:nvSpPr>
          <p:spPr bwMode="auto">
            <a:xfrm rot="1045497">
              <a:off x="1094" y="1826"/>
              <a:ext cx="205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schemeClr val="bg1"/>
                  </a:solidFill>
                  <a:ea typeface="굴림" charset="0"/>
                  <a:cs typeface="굴림" charset="0"/>
                </a:rPr>
                <a:t>1 mm</a:t>
              </a:r>
              <a:endParaRPr lang="en-US" sz="100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14" name="Line 12"/>
            <p:cNvSpPr>
              <a:spLocks noChangeAspect="1" noChangeShapeType="1"/>
            </p:cNvSpPr>
            <p:nvPr/>
          </p:nvSpPr>
          <p:spPr bwMode="auto">
            <a:xfrm flipH="1">
              <a:off x="1429" y="1509"/>
              <a:ext cx="53" cy="16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" name="Text Box 13"/>
            <p:cNvSpPr txBox="1">
              <a:spLocks noChangeAspect="1" noChangeArrowheads="1"/>
            </p:cNvSpPr>
            <p:nvPr/>
          </p:nvSpPr>
          <p:spPr bwMode="auto">
            <a:xfrm rot="754883">
              <a:off x="1512" y="1565"/>
              <a:ext cx="205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schemeClr val="bg1"/>
                  </a:solidFill>
                  <a:ea typeface="굴림" charset="0"/>
                  <a:cs typeface="굴림" charset="0"/>
                </a:rPr>
                <a:t>4 mm</a:t>
              </a:r>
              <a:endParaRPr lang="en-US" sz="1000">
                <a:solidFill>
                  <a:schemeClr val="bg1"/>
                </a:solidFill>
                <a:cs typeface="+mn-cs"/>
              </a:endParaRPr>
            </a:p>
          </p:txBody>
        </p:sp>
      </p:grpSp>
      <p:pic>
        <p:nvPicPr>
          <p:cNvPr id="3" name="Picture 2" descr="IMG_21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75558" y="2474707"/>
            <a:ext cx="3268796" cy="2652792"/>
          </a:xfrm>
          <a:prstGeom prst="rect">
            <a:avLst/>
          </a:prstGeom>
        </p:spPr>
      </p:pic>
      <p:pic>
        <p:nvPicPr>
          <p:cNvPr id="4" name="Picture 3" descr="Screen shot 2012-08-22 at 4.00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48709" y="2471607"/>
            <a:ext cx="2747025" cy="2655891"/>
          </a:xfrm>
          <a:prstGeom prst="rect">
            <a:avLst/>
          </a:prstGeom>
        </p:spPr>
      </p:pic>
      <p:grpSp>
        <p:nvGrpSpPr>
          <p:cNvPr id="9223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922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922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463675" y="163513"/>
            <a:ext cx="6435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Tahoma" charset="0"/>
                <a:ea typeface="굴림" charset="0"/>
              </a:rPr>
              <a:t>Rollerball pen writing of microelectrodes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416" y="5127498"/>
            <a:ext cx="3057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Ruler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075557" y="5147328"/>
            <a:ext cx="3273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Stencil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348708" y="5105725"/>
            <a:ext cx="274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Spirograph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45331" y="1125564"/>
            <a:ext cx="7071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Regular drafting tools can be used to create uniform shapes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741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1656" y="934876"/>
            <a:ext cx="43354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7325" y="5010436"/>
            <a:ext cx="8634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b="1" dirty="0" smtClean="0"/>
              <a:t>Large pigment particles: </a:t>
            </a:r>
            <a:r>
              <a:rPr lang="en-US" dirty="0" smtClean="0"/>
              <a:t>creates bold colors that are visible on dark paper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Shear thinning ink: </a:t>
            </a:r>
            <a:r>
              <a:rPr lang="en-US" dirty="0" smtClean="0"/>
              <a:t>flows through tip without leaking or skipping, enables suspension of large particles</a:t>
            </a:r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68992" y="163513"/>
            <a:ext cx="64251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latin typeface="Tahoma" charset="0"/>
                <a:ea typeface="굴림" charset="0"/>
              </a:rPr>
              <a:t>Rollerball pen ink: an advanced material</a:t>
            </a:r>
            <a:endParaRPr lang="en-US" b="1" dirty="0">
              <a:latin typeface="Tahoma" charset="0"/>
              <a:ea typeface="굴림" charset="0"/>
            </a:endParaRPr>
          </a:p>
        </p:txBody>
      </p:sp>
      <p:pic>
        <p:nvPicPr>
          <p:cNvPr id="2" name="Picture 1" descr="Al flakes 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5347" y="1290700"/>
            <a:ext cx="4142664" cy="3106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3636" y="2863055"/>
            <a:ext cx="1832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Commercial ink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0718" y="1944685"/>
            <a:ext cx="908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ink</a:t>
            </a:r>
            <a:endParaRPr lang="en-US" dirty="0"/>
          </a:p>
        </p:txBody>
      </p:sp>
      <p:pic>
        <p:nvPicPr>
          <p:cNvPr id="4" name="Picture 3" descr="gellyrollmetall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21703" y="1290700"/>
            <a:ext cx="1586308" cy="157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21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105516" y="163513"/>
            <a:ext cx="5152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 smtClean="0">
                <a:latin typeface="Tahoma" charset="0"/>
                <a:ea typeface="굴림" charset="0"/>
                <a:cs typeface="Arial" charset="0"/>
              </a:rPr>
              <a:t>Conductive ink for rollerball pen</a:t>
            </a:r>
            <a:endParaRPr lang="en-US" sz="2400" b="1" dirty="0">
              <a:latin typeface="Tahoma" charset="0"/>
              <a:ea typeface="굴림" charset="0"/>
              <a:cs typeface="Arial" charset="0"/>
            </a:endParaRPr>
          </a:p>
        </p:txBody>
      </p:sp>
      <p:grpSp>
        <p:nvGrpSpPr>
          <p:cNvPr id="1230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230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  <a:cs typeface="Arial" charset="0"/>
              </a:endParaRPr>
            </a:p>
          </p:txBody>
        </p:sp>
        <p:sp>
          <p:nvSpPr>
            <p:cNvPr id="1231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  <a:cs typeface="Arial" charset="0"/>
              </a:endParaRPr>
            </a:p>
          </p:txBody>
        </p:sp>
      </p:grpSp>
      <p:pic>
        <p:nvPicPr>
          <p:cNvPr id="5" name="Picture 4" descr="Screen shot 2012-07-18 at 7.57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3841" y="2634682"/>
            <a:ext cx="2140850" cy="2140850"/>
          </a:xfrm>
          <a:prstGeom prst="rect">
            <a:avLst/>
          </a:prstGeom>
        </p:spPr>
      </p:pic>
      <p:pic>
        <p:nvPicPr>
          <p:cNvPr id="21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2785" y="2634681"/>
            <a:ext cx="3270862" cy="2140849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creen shot 2012-02-26 at 1.20.1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46648" y="2634680"/>
            <a:ext cx="2220470" cy="214085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07498" y="3177413"/>
            <a:ext cx="342499" cy="342499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4" idx="0"/>
          </p:cNvCxnSpPr>
          <p:nvPr/>
        </p:nvCxnSpPr>
        <p:spPr>
          <a:xfrm flipV="1">
            <a:off x="4778748" y="2634680"/>
            <a:ext cx="474037" cy="54273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4" idx="4"/>
          </p:cNvCxnSpPr>
          <p:nvPr/>
        </p:nvCxnSpPr>
        <p:spPr>
          <a:xfrm>
            <a:off x="4778748" y="3519912"/>
            <a:ext cx="474037" cy="12556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325223" y="5503247"/>
            <a:ext cx="699268" cy="68490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110115" y="5160793"/>
            <a:ext cx="699268" cy="68490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353759" y="5860208"/>
            <a:ext cx="699268" cy="68490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62543" y="5845701"/>
            <a:ext cx="699268" cy="68490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25955" y="4970739"/>
            <a:ext cx="699268" cy="68490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719379" y="5175300"/>
            <a:ext cx="699268" cy="68490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1258" y="5503247"/>
            <a:ext cx="699268" cy="68490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069013" y="5655647"/>
            <a:ext cx="699268" cy="68490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719379" y="5860208"/>
            <a:ext cx="699268" cy="68490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585523" y="5455882"/>
            <a:ext cx="699268" cy="68490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053027" y="5845701"/>
            <a:ext cx="2995820" cy="0"/>
          </a:xfrm>
          <a:prstGeom prst="straightConnector1">
            <a:avLst/>
          </a:prstGeom>
          <a:ln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022402" y="5460440"/>
            <a:ext cx="88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drying</a:t>
            </a:r>
            <a:endParaRPr lang="en-US" dirty="0"/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560615" y="859064"/>
            <a:ext cx="80772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cs typeface="+mn-cs"/>
              </a:rPr>
              <a:t>Ink is composed of water and a cellulose binder – replace large pigment particles with conductive silver…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endParaRPr lang="en-US" dirty="0" smtClean="0">
              <a:cs typeface="+mn-cs"/>
            </a:endParaRPr>
          </a:p>
          <a:p>
            <a:pPr algn="r">
              <a:defRPr/>
            </a:pPr>
            <a:r>
              <a:rPr lang="en-US" dirty="0" smtClean="0"/>
              <a:t>…u</a:t>
            </a:r>
            <a:r>
              <a:rPr lang="en-US" dirty="0" smtClean="0">
                <a:cs typeface="+mn-cs"/>
              </a:rPr>
              <a:t>pon drying, the particles form a continuous conductive network.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991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27" y="891462"/>
            <a:ext cx="9141373" cy="4584740"/>
            <a:chOff x="1170155" y="1636509"/>
            <a:chExt cx="7973845" cy="3999181"/>
          </a:xfrm>
        </p:grpSpPr>
        <p:pic>
          <p:nvPicPr>
            <p:cNvPr id="4" name="Picture 3" descr="Screen shot 2012-08-18 at 5.00.17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832205" y="1636509"/>
              <a:ext cx="2662030" cy="3999179"/>
            </a:xfrm>
            <a:prstGeom prst="rect">
              <a:avLst/>
            </a:prstGeom>
          </p:spPr>
        </p:pic>
        <p:pic>
          <p:nvPicPr>
            <p:cNvPr id="6" name="Picture 5" descr="Screen shot 2012-08-18 at 4.59.5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494236" y="1636509"/>
              <a:ext cx="2649764" cy="3999180"/>
            </a:xfrm>
            <a:prstGeom prst="rect">
              <a:avLst/>
            </a:prstGeom>
          </p:spPr>
        </p:pic>
        <p:pic>
          <p:nvPicPr>
            <p:cNvPr id="8" name="Picture 7" descr="Screen shot 2012-08-18 at 4.58.1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170155" y="1636510"/>
              <a:ext cx="2662050" cy="3999180"/>
            </a:xfrm>
            <a:prstGeom prst="rect">
              <a:avLst/>
            </a:prstGeom>
          </p:spPr>
        </p:pic>
      </p:grp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101600">
              <a:solidFill>
                <a:srgbClr val="05275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38100">
              <a:solidFill>
                <a:srgbClr val="DD801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  <a:ea typeface="굴림" charset="0"/>
              </a:endParaRPr>
            </a:p>
          </p:txBody>
        </p:sp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553556" y="163513"/>
            <a:ext cx="2255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 smtClean="0">
                <a:latin typeface="Tahoma" charset="0"/>
                <a:ea typeface="굴림" charset="0"/>
                <a:cs typeface="Arial" charset="0"/>
              </a:rPr>
              <a:t>Ink synthesis</a:t>
            </a:r>
            <a:endParaRPr lang="en-US" sz="2400" b="1" dirty="0">
              <a:latin typeface="Tahoma" charset="0"/>
              <a:ea typeface="굴림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564" y="5476202"/>
            <a:ext cx="2467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 ml water</a:t>
            </a:r>
          </a:p>
          <a:p>
            <a:r>
              <a:rPr lang="en-US" dirty="0"/>
              <a:t>40 ml </a:t>
            </a:r>
            <a:r>
              <a:rPr lang="en-US" dirty="0" err="1"/>
              <a:t>diethanolamine</a:t>
            </a:r>
            <a:endParaRPr lang="en-US" dirty="0"/>
          </a:p>
          <a:p>
            <a:r>
              <a:rPr lang="en-US" dirty="0"/>
              <a:t>1.95 g poly (acrylic acid)</a:t>
            </a:r>
          </a:p>
          <a:p>
            <a:r>
              <a:rPr lang="en-US" dirty="0" smtClean="0"/>
              <a:t>20 g silver nitrate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06258" y="5932819"/>
            <a:ext cx="3037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20 hours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068516" y="5932819"/>
            <a:ext cx="3037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5 hours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973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3116</TotalTime>
  <Words>1188</Words>
  <Application>Microsoft Macintosh PowerPoint</Application>
  <PresentationFormat>On-screen Show (4:3)</PresentationFormat>
  <Paragraphs>202</Paragraphs>
  <Slides>31</Slides>
  <Notes>15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Pen-on-Paper Flexible Electronics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University of Illinois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Analisa Russo</dc:creator>
  <cp:lastModifiedBy>Sherry Lassiter</cp:lastModifiedBy>
  <cp:revision>96</cp:revision>
  <dcterms:created xsi:type="dcterms:W3CDTF">2012-10-01T16:10:10Z</dcterms:created>
  <dcterms:modified xsi:type="dcterms:W3CDTF">2012-10-01T16:10:23Z</dcterms:modified>
</cp:coreProperties>
</file>