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70" r:id="rId4"/>
    <p:sldMasterId id="2147484030" r:id="rId5"/>
    <p:sldMasterId id="2147484072" r:id="rId6"/>
    <p:sldMasterId id="2147484650" r:id="rId7"/>
    <p:sldMasterId id="2147484342" r:id="rId8"/>
    <p:sldMasterId id="2147484347" r:id="rId9"/>
    <p:sldMasterId id="2147484418" r:id="rId10"/>
    <p:sldMasterId id="2147484428" r:id="rId11"/>
    <p:sldMasterId id="2147484350" r:id="rId12"/>
    <p:sldMasterId id="2147484408" r:id="rId13"/>
    <p:sldMasterId id="2147484430" r:id="rId14"/>
  </p:sldMasterIdLst>
  <p:notesMasterIdLst>
    <p:notesMasterId r:id="rId22"/>
  </p:notesMasterIdLst>
  <p:handoutMasterIdLst>
    <p:handoutMasterId r:id="rId23"/>
  </p:handoutMasterIdLst>
  <p:sldIdLst>
    <p:sldId id="312" r:id="rId15"/>
    <p:sldId id="311" r:id="rId16"/>
    <p:sldId id="332" r:id="rId17"/>
    <p:sldId id="324" r:id="rId18"/>
    <p:sldId id="329" r:id="rId19"/>
    <p:sldId id="328" r:id="rId20"/>
    <p:sldId id="331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33"/>
    <a:srgbClr val="B10538"/>
    <a:srgbClr val="D4737D"/>
    <a:srgbClr val="FBE0DF"/>
    <a:srgbClr val="A4D7DF"/>
    <a:srgbClr val="F3C3C8"/>
    <a:srgbClr val="C8E8F1"/>
    <a:srgbClr val="FFF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72595" autoAdjust="0"/>
  </p:normalViewPr>
  <p:slideViewPr>
    <p:cSldViewPr>
      <p:cViewPr varScale="1">
        <p:scale>
          <a:sx n="83" d="100"/>
          <a:sy n="83" d="100"/>
        </p:scale>
        <p:origin x="-2264" y="-96"/>
      </p:cViewPr>
      <p:guideLst>
        <p:guide orient="horz" pos="2160"/>
        <p:guide orient="horz" pos="384"/>
        <p:guide orient="horz" pos="3519"/>
        <p:guide pos="2880"/>
        <p:guide pos="1920"/>
        <p:guide pos="960"/>
        <p:guide pos="3840"/>
        <p:guide pos="4800"/>
        <p:guide pos="171"/>
      </p:guideLst>
    </p:cSldViewPr>
  </p:slideViewPr>
  <p:outlineViewPr>
    <p:cViewPr>
      <p:scale>
        <a:sx n="33" d="100"/>
        <a:sy n="33" d="100"/>
      </p:scale>
      <p:origin x="0" y="2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401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6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Master" Target="slideMasters/slideMaster9.xml"/><Relationship Id="rId13" Type="http://schemas.openxmlformats.org/officeDocument/2006/relationships/slideMaster" Target="slideMasters/slideMaster10.xml"/><Relationship Id="rId14" Type="http://schemas.openxmlformats.org/officeDocument/2006/relationships/slideMaster" Target="slideMasters/slideMaster1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A2D1B1-FF55-4683-A99A-A4A831F4CBC2}" type="datetimeFigureOut">
              <a:rPr lang="nl-NL"/>
              <a:pPr/>
              <a:t>21.08.12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B6A2DB-BCBA-42D2-9F91-7E4C2BDBA46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5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nl-NL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de tekststijl van het model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0D34015-8D61-44C2-94A5-C24371F941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35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sz="1200" noProof="0" dirty="0" smtClean="0">
                <a:ea typeface="ヒラギノ角ゴ Pro W3" charset="-128"/>
                <a:cs typeface="Verdana" pitchFamily="34" charset="0"/>
              </a:rPr>
              <a:t>Open Data promoted by City Councillor </a:t>
            </a:r>
            <a:r>
              <a:rPr lang="en-GB" sz="1200" noProof="0" dirty="0" err="1" smtClean="0">
                <a:ea typeface="ヒラギノ角ゴ Pro W3" charset="-128"/>
                <a:cs typeface="Verdana" pitchFamily="34" charset="0"/>
              </a:rPr>
              <a:t>Korrie</a:t>
            </a:r>
            <a:r>
              <a:rPr lang="en-GB" sz="1200" noProof="0" dirty="0" smtClean="0">
                <a:ea typeface="ヒラギノ角ゴ Pro W3" charset="-128"/>
                <a:cs typeface="Verdana" pitchFamily="34" charset="0"/>
              </a:rPr>
              <a:t> </a:t>
            </a:r>
            <a:r>
              <a:rPr lang="en-GB" sz="1200" noProof="0" dirty="0" err="1" smtClean="0">
                <a:ea typeface="ヒラギノ角ゴ Pro W3" charset="-128"/>
                <a:cs typeface="Verdana" pitchFamily="34" charset="0"/>
              </a:rPr>
              <a:t>Louwes</a:t>
            </a:r>
            <a:endParaRPr lang="en-GB" sz="500" noProof="0" dirty="0" smtClean="0">
              <a:ea typeface="ヒラギノ角ゴ Pro W3" charset="-128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1200" noProof="0" dirty="0" smtClean="0">
              <a:ea typeface="ヒラギノ角ゴ Pro W3" charset="-128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200" noProof="0" dirty="0" smtClean="0">
                <a:ea typeface="ヒラギノ角ゴ Pro W3" charset="-128"/>
                <a:cs typeface="Verdana" pitchFamily="34" charset="0"/>
              </a:rPr>
              <a:t>Cooperation with the City of Rotterdam on Open Data</a:t>
            </a:r>
          </a:p>
          <a:p>
            <a:pPr>
              <a:buFont typeface="Wingdings" pitchFamily="2" charset="2"/>
              <a:buChar char="q"/>
            </a:pPr>
            <a:endParaRPr lang="en-GB" sz="1200" noProof="0" dirty="0" smtClean="0">
              <a:ea typeface="ヒラギノ角ゴ Pro W3" charset="-128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200" noProof="0" dirty="0" smtClean="0">
                <a:ea typeface="ヒラギノ角ゴ Pro W3" charset="-128"/>
                <a:cs typeface="Verdana" pitchFamily="34" charset="0"/>
              </a:rPr>
              <a:t>Project Rotterdam Open Data </a:t>
            </a:r>
            <a:r>
              <a:rPr lang="en-GB" sz="1200" noProof="0" dirty="0" smtClean="0">
                <a:ea typeface="ヒラギノ角ゴ Pro W3" charset="-128"/>
                <a:cs typeface="Verdana" pitchFamily="34" charset="0"/>
                <a:sym typeface="Wingdings" pitchFamily="2" charset="2"/>
              </a:rPr>
              <a:t> </a:t>
            </a:r>
            <a:r>
              <a:rPr lang="en-GB" sz="1200" noProof="0" dirty="0" smtClean="0">
                <a:ea typeface="ヒラギノ角ゴ Pro W3" charset="-128"/>
                <a:cs typeface="Verdana" pitchFamily="34" charset="0"/>
              </a:rPr>
              <a:t>Store &amp; interfaces</a:t>
            </a:r>
          </a:p>
          <a:p>
            <a:pPr marL="0" indent="0">
              <a:buNone/>
            </a:pPr>
            <a:endParaRPr lang="en-GB" sz="1200" noProof="0" dirty="0" smtClean="0">
              <a:ea typeface="ヒラギノ角ゴ Pro W3" charset="-128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200" dirty="0" smtClean="0">
                <a:ea typeface="ヒラギノ角ゴ Pro W3" charset="-128"/>
                <a:cs typeface="Verdana" pitchFamily="34" charset="0"/>
              </a:rPr>
              <a:t>Data combined with sensor technology and a fabrication lab in one physical space for experiments, open to everyone</a:t>
            </a:r>
            <a:endParaRPr lang="en-GB" sz="1200" noProof="0" dirty="0" smtClean="0">
              <a:ea typeface="ヒラギノ角ゴ Pro W3" charset="-128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GB" sz="1200" noProof="0" dirty="0" smtClean="0">
              <a:ea typeface="ヒラギノ角ゴ Pro W3" charset="-128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200" noProof="0" dirty="0" smtClean="0">
                <a:ea typeface="ヒラギノ角ゴ Pro W3" charset="-128"/>
                <a:cs typeface="Verdana" pitchFamily="34" charset="0"/>
              </a:rPr>
              <a:t>Location sponsored by City of Rotterdam: </a:t>
            </a:r>
            <a:r>
              <a:rPr lang="en-GB" sz="1200" noProof="0" dirty="0" err="1" smtClean="0">
                <a:ea typeface="ヒラギノ角ゴ Pro W3" charset="-128"/>
                <a:cs typeface="Verdana" pitchFamily="34" charset="0"/>
              </a:rPr>
              <a:t>Calandstraat</a:t>
            </a:r>
            <a:r>
              <a:rPr lang="en-GB" sz="1200" noProof="0" dirty="0" smtClean="0">
                <a:ea typeface="ヒラギノ角ゴ Pro W3" charset="-128"/>
                <a:cs typeface="Verdana" pitchFamily="34" charset="0"/>
              </a:rPr>
              <a:t> 7</a:t>
            </a:r>
          </a:p>
          <a:p>
            <a:pPr>
              <a:buFont typeface="Wingdings" pitchFamily="2" charset="2"/>
              <a:buChar char="q"/>
            </a:pPr>
            <a:endParaRPr lang="en-GB" sz="1200" noProof="0" dirty="0" smtClean="0">
              <a:ea typeface="ヒラギノ角ゴ Pro W3" charset="-128"/>
              <a:cs typeface="Verdana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200" noProof="0" dirty="0" smtClean="0">
                <a:ea typeface="ヒラギノ角ゴ Pro W3" charset="-128"/>
                <a:cs typeface="Verdana" pitchFamily="34" charset="0"/>
              </a:rPr>
              <a:t>Fit with current trends: </a:t>
            </a:r>
            <a:r>
              <a:rPr lang="en-GB" sz="1200" noProof="0" dirty="0" err="1" smtClean="0">
                <a:ea typeface="ヒラギノ角ゴ Pro W3" charset="-128"/>
                <a:cs typeface="Verdana" pitchFamily="34" charset="0"/>
              </a:rPr>
              <a:t>afffordable</a:t>
            </a:r>
            <a:r>
              <a:rPr lang="en-GB" sz="1200" noProof="0" dirty="0" smtClean="0">
                <a:ea typeface="ヒラギノ角ゴ Pro W3" charset="-128"/>
                <a:cs typeface="Verdana" pitchFamily="34" charset="0"/>
              </a:rPr>
              <a:t>, </a:t>
            </a:r>
            <a:r>
              <a:rPr lang="en-GB" sz="1200" noProof="0" dirty="0" err="1" smtClean="0">
                <a:ea typeface="ヒラギノ角ゴ Pro W3" charset="-128"/>
                <a:cs typeface="Verdana" pitchFamily="34" charset="0"/>
              </a:rPr>
              <a:t>prosumers</a:t>
            </a:r>
            <a:r>
              <a:rPr lang="en-GB" sz="1200" noProof="0" dirty="0" smtClean="0">
                <a:ea typeface="ヒラギノ角ゴ Pro W3" charset="-128"/>
                <a:cs typeface="Verdana" pitchFamily="34" charset="0"/>
              </a:rPr>
              <a:t>, community building, the power of open, big data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34015-8D61-44C2-94A5-C24371F941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3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 err="1" smtClean="0"/>
              <a:t>Stadslab</a:t>
            </a:r>
            <a:r>
              <a:rPr lang="en-GB" sz="1200" dirty="0" smtClean="0"/>
              <a:t> is connected to the Rotterdam University of Applied Sciences, mostly through personnel from the department for </a:t>
            </a:r>
            <a:r>
              <a:rPr lang="en-GB" sz="1200" noProof="0" dirty="0" smtClean="0"/>
              <a:t>Communication, Media and Information Technology (CMI)</a:t>
            </a:r>
          </a:p>
          <a:p>
            <a:pPr marL="0" indent="0"/>
            <a:r>
              <a:rPr lang="en-GB" sz="1100" noProof="0" dirty="0" smtClean="0"/>
              <a:t> (Technical) Information Technology</a:t>
            </a:r>
          </a:p>
          <a:p>
            <a:pPr marL="0" indent="0"/>
            <a:r>
              <a:rPr lang="en-GB" sz="1100" noProof="0" dirty="0" smtClean="0"/>
              <a:t> Media Technology</a:t>
            </a:r>
          </a:p>
          <a:p>
            <a:pPr marL="0" indent="0"/>
            <a:r>
              <a:rPr lang="en-GB" sz="1100" noProof="0" dirty="0" smtClean="0"/>
              <a:t> Communication &amp; Multimedia Design</a:t>
            </a:r>
          </a:p>
          <a:p>
            <a:pPr marL="0" indent="0"/>
            <a:r>
              <a:rPr lang="en-GB" sz="1100" noProof="0" dirty="0" smtClean="0"/>
              <a:t> Communication (and Digital Media)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200" noProof="0" dirty="0" smtClean="0"/>
              <a:t>…and cooperation with Willem de </a:t>
            </a:r>
            <a:r>
              <a:rPr lang="en-GB" sz="1200" noProof="0" dirty="0" err="1" smtClean="0"/>
              <a:t>Kooning</a:t>
            </a:r>
            <a:r>
              <a:rPr lang="en-GB" sz="1200" noProof="0" dirty="0" smtClean="0"/>
              <a:t> Academy, Leisure Management, Building Engineering,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34015-8D61-44C2-94A5-C24371F941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4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GB" sz="1200" noProof="0" dirty="0" smtClean="0"/>
              <a:t>Initiative by </a:t>
            </a:r>
            <a:r>
              <a:rPr lang="en-GB" sz="1200" noProof="0" dirty="0" err="1" smtClean="0"/>
              <a:t>Hogeschool</a:t>
            </a:r>
            <a:r>
              <a:rPr lang="en-GB" sz="1200" noProof="0" dirty="0" smtClean="0"/>
              <a:t> Rotterdam, City of Rotterdam, and creative business in Rotterdam</a:t>
            </a:r>
          </a:p>
          <a:p>
            <a:pPr>
              <a:buFont typeface="Wingdings" pitchFamily="2" charset="2"/>
              <a:buChar char="q"/>
            </a:pPr>
            <a:endParaRPr lang="en-GB" sz="1200" noProof="0" dirty="0" smtClean="0"/>
          </a:p>
          <a:p>
            <a:pPr>
              <a:buFont typeface="Wingdings" pitchFamily="2" charset="2"/>
              <a:buChar char="q"/>
            </a:pPr>
            <a:r>
              <a:rPr lang="en-GB" sz="1200" noProof="0" dirty="0" smtClean="0"/>
              <a:t>An inspirational place to meet and work for education, research, businesses and government: co-operation, experiments, co-creation, creativity, innovation around issues from and for Rotterdam</a:t>
            </a:r>
          </a:p>
          <a:p>
            <a:pPr>
              <a:buFont typeface="Wingdings" pitchFamily="2" charset="2"/>
              <a:buChar char="q"/>
            </a:pPr>
            <a:endParaRPr lang="en-GB" sz="1200" noProof="0" dirty="0" smtClean="0"/>
          </a:p>
          <a:p>
            <a:pPr>
              <a:buFont typeface="Wingdings" pitchFamily="2" charset="2"/>
              <a:buChar char="q"/>
            </a:pPr>
            <a:r>
              <a:rPr lang="en-GB" sz="1200" noProof="0" dirty="0" smtClean="0"/>
              <a:t>A physical place to connect practitioners with education and research</a:t>
            </a:r>
          </a:p>
          <a:p>
            <a:pPr>
              <a:buFont typeface="Wingdings" pitchFamily="2" charset="2"/>
              <a:buChar char="q"/>
            </a:pPr>
            <a:endParaRPr lang="en-GB" sz="1200" dirty="0" smtClean="0"/>
          </a:p>
          <a:p>
            <a:pPr>
              <a:buFont typeface="Wingdings" pitchFamily="2" charset="2"/>
              <a:buChar char="q"/>
            </a:pPr>
            <a:r>
              <a:rPr lang="en-GB" sz="1200" noProof="0" dirty="0" smtClean="0"/>
              <a:t>Easily accessible for SMEs</a:t>
            </a:r>
            <a:endParaRPr lang="en-GB" sz="1100" noProof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34015-8D61-44C2-94A5-C24371F941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Course modules</a:t>
            </a:r>
          </a:p>
          <a:p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Research programmes</a:t>
            </a:r>
          </a:p>
          <a:p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Workshops (mostly </a:t>
            </a:r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Fablab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, some combined with </a:t>
            </a:r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Sensorlab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)</a:t>
            </a:r>
          </a:p>
          <a:p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Inspirational workshop (</a:t>
            </a:r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eg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. Networks for women in business, Rotterdam media bureaus from CMI Advisory Board, Primary Education groups 8-10 years old)</a:t>
            </a:r>
          </a:p>
          <a:p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Guided tours (</a:t>
            </a:r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eg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. </a:t>
            </a:r>
            <a:r>
              <a:rPr lang="en-GB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vocational education programmes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, businesses)</a:t>
            </a:r>
          </a:p>
          <a:p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Project meetings Rotterdam Open Data and public brainstorm gatherings “ROD </a:t>
            </a:r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voor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 </a:t>
            </a:r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z’n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 </a:t>
            </a:r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Raap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”</a:t>
            </a:r>
          </a:p>
          <a:p>
            <a:pPr marL="0" lvl="0" indent="-171450"/>
            <a:r>
              <a:rPr lang="en-GB" sz="1800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Pilot City Development</a:t>
            </a:r>
          </a:p>
          <a:p>
            <a:pPr marL="0" lvl="0" indent="-171450"/>
            <a:r>
              <a:rPr lang="en-GB" sz="1800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Scrum workshops</a:t>
            </a:r>
          </a:p>
          <a:p>
            <a:pPr marL="0" lvl="0" indent="-171450"/>
            <a:r>
              <a:rPr lang="en-GB" sz="1800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Exhibitions </a:t>
            </a:r>
            <a:endParaRPr lang="en-GB" sz="1800" noProof="0" dirty="0" smtClean="0">
              <a:latin typeface="Verdana" pitchFamily="34" charset="0"/>
              <a:ea typeface="ヒラギノ角ゴ Pro W3" charset="-128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34015-8D61-44C2-94A5-C24371F941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93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Sensorlab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:</a:t>
            </a:r>
          </a:p>
          <a:p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Arduino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, </a:t>
            </a:r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Myrianed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, </a:t>
            </a:r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Phidgets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 </a:t>
            </a:r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setjes</a:t>
            </a:r>
            <a:endParaRPr lang="en-GB" noProof="0" dirty="0" smtClean="0">
              <a:latin typeface="Verdana" pitchFamily="34" charset="0"/>
              <a:ea typeface="ヒラギノ角ゴ Pro W3" charset="-128"/>
              <a:cs typeface="Verdana" pitchFamily="34" charset="0"/>
            </a:endParaRPr>
          </a:p>
          <a:p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Xbox </a:t>
            </a:r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Kinect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, smartphones</a:t>
            </a:r>
          </a:p>
          <a:p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OBD II Car interface</a:t>
            </a:r>
          </a:p>
          <a:p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Wireless mesh network</a:t>
            </a:r>
          </a:p>
          <a:p>
            <a:endParaRPr lang="en-GB" noProof="0" dirty="0" smtClean="0">
              <a:latin typeface="Verdana" pitchFamily="34" charset="0"/>
              <a:ea typeface="ヒラギノ角ゴ Pro W3" charset="-128"/>
              <a:cs typeface="Verdana" pitchFamily="34" charset="0"/>
            </a:endParaRPr>
          </a:p>
          <a:p>
            <a:pPr>
              <a:buFontTx/>
              <a:buNone/>
            </a:pPr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Fablab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:</a:t>
            </a:r>
          </a:p>
          <a:p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3D-printers</a:t>
            </a:r>
          </a:p>
          <a:p>
            <a:r>
              <a:rPr lang="en-GB" noProof="0" dirty="0" err="1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Lasercutters</a:t>
            </a:r>
            <a:endParaRPr lang="en-GB" noProof="0" dirty="0" smtClean="0">
              <a:latin typeface="Verdana" pitchFamily="34" charset="0"/>
              <a:ea typeface="ヒラギノ角ゴ Pro W3" charset="-128"/>
              <a:cs typeface="Verdana" pitchFamily="34" charset="0"/>
            </a:endParaRPr>
          </a:p>
          <a:p>
            <a:endParaRPr lang="en-GB" noProof="0" dirty="0" smtClean="0">
              <a:latin typeface="Verdana" pitchFamily="34" charset="0"/>
              <a:ea typeface="ヒラギノ角ゴ Pro W3" charset="-128"/>
              <a:cs typeface="Verdana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GB" sz="1700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Open Data lab:</a:t>
            </a:r>
          </a:p>
          <a:p>
            <a:pPr>
              <a:lnSpc>
                <a:spcPct val="90000"/>
              </a:lnSpc>
            </a:pPr>
            <a:r>
              <a:rPr lang="en-GB" sz="1700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Designing data store architecture (Data Store 2.0)</a:t>
            </a:r>
          </a:p>
          <a:p>
            <a:pPr>
              <a:lnSpc>
                <a:spcPct val="90000"/>
              </a:lnSpc>
            </a:pPr>
            <a:r>
              <a:rPr lang="en-GB" sz="1700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Studying methods for the analysis of open / big data</a:t>
            </a:r>
          </a:p>
          <a:p>
            <a:pPr>
              <a:lnSpc>
                <a:spcPct val="90000"/>
              </a:lnSpc>
            </a:pPr>
            <a:r>
              <a:rPr lang="en-GB" sz="1700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Various datasets </a:t>
            </a:r>
            <a:r>
              <a:rPr lang="en-GB" sz="170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of the City of </a:t>
            </a:r>
            <a:r>
              <a:rPr lang="en-GB" sz="1700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Rotterdam</a:t>
            </a:r>
          </a:p>
          <a:p>
            <a:pPr>
              <a:lnSpc>
                <a:spcPct val="90000"/>
              </a:lnSpc>
            </a:pPr>
            <a:r>
              <a:rPr lang="en-GB" sz="1700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Education and experiments with met Open Data</a:t>
            </a:r>
          </a:p>
          <a:p>
            <a:pPr lvl="1">
              <a:lnSpc>
                <a:spcPct val="90000"/>
              </a:lnSpc>
            </a:pPr>
            <a:r>
              <a:rPr lang="en-GB" sz="1500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Cases: 1km3, Car2Cloud, Rotterdam Unlimited</a:t>
            </a:r>
          </a:p>
          <a:p>
            <a:pPr>
              <a:lnSpc>
                <a:spcPct val="90000"/>
              </a:lnSpc>
            </a:pPr>
            <a:r>
              <a:rPr lang="en-GB" sz="1700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Developing concepts, apps, </a:t>
            </a:r>
            <a:r>
              <a:rPr lang="en-GB" sz="170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visualisations and applications for </a:t>
            </a:r>
            <a:r>
              <a:rPr lang="en-GB" sz="1700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open data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1700" noProof="0" dirty="0" smtClean="0">
              <a:latin typeface="Verdana" pitchFamily="34" charset="0"/>
              <a:ea typeface="ヒラギノ角ゴ Pro W3" charset="-128"/>
              <a:cs typeface="Verdana" pitchFamily="34" charset="0"/>
            </a:endParaRPr>
          </a:p>
          <a:p>
            <a:endParaRPr lang="en-GB" noProof="0" dirty="0" smtClean="0">
              <a:latin typeface="Verdana" pitchFamily="34" charset="0"/>
              <a:ea typeface="ヒラギノ角ゴ Pro W3" charset="-128"/>
              <a:cs typeface="Verdana" pitchFamily="34" charset="0"/>
            </a:endParaRPr>
          </a:p>
          <a:p>
            <a:endParaRPr lang="en-GB" noProof="0" dirty="0" smtClean="0">
              <a:latin typeface="Verdana" pitchFamily="34" charset="0"/>
              <a:ea typeface="ヒラギノ角ゴ Pro W3" charset="-128"/>
              <a:cs typeface="Verdana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34015-8D61-44C2-94A5-C24371F941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7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>
            <a:spLocks noChangeArrowheads="1"/>
          </p:cNvSpPr>
          <p:nvPr userDrawn="1"/>
        </p:nvSpPr>
        <p:spPr bwMode="auto">
          <a:xfrm>
            <a:off x="5851525" y="4862513"/>
            <a:ext cx="184150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725144"/>
            <a:ext cx="9144000" cy="720080"/>
          </a:xfrm>
          <a:prstGeom prst="rect">
            <a:avLst/>
          </a:prstGeom>
        </p:spPr>
        <p:txBody>
          <a:bodyPr anchor="b"/>
          <a:lstStyle>
            <a:lvl1pPr algn="ctr">
              <a:defRPr sz="3600" b="1">
                <a:solidFill>
                  <a:srgbClr val="CC0033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95536" y="6080351"/>
            <a:ext cx="3816424" cy="688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0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71600" y="1772816"/>
            <a:ext cx="7272808" cy="3024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tx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971600" y="4941168"/>
            <a:ext cx="7272808" cy="44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0" y="-27384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1556793"/>
            <a:ext cx="5832648" cy="30963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1053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0033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15616" y="836712"/>
            <a:ext cx="6408712" cy="22322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600"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4" descr="HR_rood_achtergrond_verloop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5" descr="HR_LOGO_rechtsonder_CMYK_wit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075" y="3213100"/>
            <a:ext cx="217328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6" descr="HR_OJ_CMYK_wit.eps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038" y="1557338"/>
            <a:ext cx="503078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5" descr="HR_LOGO_rechtsonder_CMYK_wi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075" y="3213100"/>
            <a:ext cx="217328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6" descr="HR_OJ_CMYK_wit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038" y="1557338"/>
            <a:ext cx="503078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0033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5" descr="HR_LOGO_rechtsonder_CMYK_wit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075" y="3213100"/>
            <a:ext cx="217328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6" descr="HR_OJ_CMYK_wit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038" y="1557338"/>
            <a:ext cx="503078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C0033"/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50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0" y="5129978"/>
            <a:ext cx="9144000" cy="172802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nl-NL" dirty="0" smtClean="0"/>
              <a:t>Titelstijl van model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539750" y="1471612"/>
            <a:ext cx="8015288" cy="39736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539750" y="1471612"/>
            <a:ext cx="8015288" cy="39736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457200" indent="-457200">
              <a:buSzPct val="120000"/>
              <a:buFontTx/>
              <a:buBlip>
                <a:blip r:embed="rId2"/>
              </a:buBlip>
              <a:defRPr/>
            </a:lvl1pPr>
          </a:lstStyle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1385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stippellij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1438"/>
            <a:ext cx="381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700808"/>
            <a:ext cx="374441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88024" y="1700808"/>
            <a:ext cx="3744416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1385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872" y="1600200"/>
            <a:ext cx="8157592" cy="4133850"/>
          </a:xfr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400"/>
            </a:lvl4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1385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stippellij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1438"/>
            <a:ext cx="38100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16424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6016" y="1600200"/>
            <a:ext cx="3816424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1385" y="0"/>
            <a:ext cx="7993063" cy="1143000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71600" y="1700808"/>
            <a:ext cx="7272808" cy="3024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971600" y="4941168"/>
            <a:ext cx="7272808" cy="4461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10.xm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7.xml"/><Relationship Id="rId3" Type="http://schemas.openxmlformats.org/officeDocument/2006/relationships/image" Target="../media/image12.png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8.xml"/><Relationship Id="rId3" Type="http://schemas.openxmlformats.org/officeDocument/2006/relationships/image" Target="../media/image13.jpeg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9.xml"/><Relationship Id="rId3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2" descr="Footer-hoofdpagina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1825"/>
            <a:ext cx="9144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Afbeelding 2" descr="HR_LOGO_rechtsonder_CMYK_wit.eps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976938"/>
            <a:ext cx="601662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Afbeelding 3" descr="HR_OJ_CMYK_wit.eps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6337300"/>
            <a:ext cx="1444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Afbeelding 3" descr="HR_rood_achtergrond_verloop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Afbeelding 2" descr="HR_rood_achtergrond_verloo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Afbeelding 2" descr="HR_LOGO_rechtsonder_CMYK_wit.eps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1075" y="3213100"/>
            <a:ext cx="2173288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Afbeelding 3" descr="HR_OJ_CMYK_wit.eps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038" y="1557338"/>
            <a:ext cx="5030787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2" descr="footer-hoofdstukken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8500"/>
            <a:ext cx="9144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0" y="5129213"/>
            <a:ext cx="91440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Hoofdstuk titel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33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33"/>
          </a:solidFill>
          <a:latin typeface="Verdana" pitchFamily="34" charset="0"/>
          <a:ea typeface="ＭＳ Ｐゴシック" pitchFamily="-48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33"/>
          </a:solidFill>
          <a:latin typeface="Verdana" pitchFamily="34" charset="0"/>
          <a:ea typeface="ＭＳ Ｐゴシック" pitchFamily="-48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33"/>
          </a:solidFill>
          <a:latin typeface="Verdana" pitchFamily="34" charset="0"/>
          <a:ea typeface="ＭＳ Ｐゴシック" pitchFamily="-48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33"/>
          </a:solidFill>
          <a:latin typeface="Verdana" pitchFamily="34" charset="0"/>
          <a:ea typeface="ＭＳ Ｐゴシック" pitchFamily="-48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itchFamily="34" charset="0"/>
        <a:buBlip>
          <a:blip r:embed="rId4"/>
        </a:buBlip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itchFamily="34" charset="0"/>
        <a:buBlip>
          <a:blip r:embed="rId4"/>
        </a:buBlip>
        <a:defRPr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01725" indent="-1873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itchFamily="34" charset="0"/>
        <a:defRPr sz="16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+mn-ea"/>
          <a:cs typeface="ＭＳ Ｐゴシック" charset="0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  <a:cs typeface="ＭＳ Ｐゴシック" charset="0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fbeelding 5" descr="header_rood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Afbeelding 4" descr="HR_LOGO_rechtsonder_WEB_roo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49950"/>
            <a:ext cx="6699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90550" y="0"/>
            <a:ext cx="8229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ＭＳ Ｐゴシック" pitchFamily="-48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ＭＳ Ｐゴシック" pitchFamily="-48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ＭＳ Ｐゴシック" pitchFamily="-48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ＭＳ Ｐゴシック" pitchFamily="-48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itchFamily="34" charset="0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itchFamily="34" charset="0"/>
        <a:buBlip>
          <a:blip r:embed="rId5"/>
        </a:buBlip>
        <a:defRPr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itchFamily="34" charset="0"/>
        <a:buBlip>
          <a:blip r:embed="rId5"/>
        </a:buBlip>
        <a:defRPr sz="16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+mn-ea"/>
          <a:cs typeface="ＭＳ Ｐゴシック" charset="0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  <a:cs typeface="ＭＳ Ｐゴシック" charset="0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fbeelding 5" descr="header_rood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Afbeelding 4" descr="HR_LOGO_rechtsonder_WEB_rood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49950"/>
            <a:ext cx="6699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90550" y="0"/>
            <a:ext cx="8229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ＭＳ Ｐゴシック" pitchFamily="-48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ＭＳ Ｐゴシック" pitchFamily="-48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ＭＳ Ｐゴシック" pitchFamily="-48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ＭＳ Ｐゴシック" pitchFamily="-48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itchFamily="34" charset="0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itchFamily="34" charset="0"/>
        <a:buBlip>
          <a:blip r:embed="rId5"/>
        </a:buBlip>
        <a:defRPr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itchFamily="34" charset="0"/>
        <a:buBlip>
          <a:blip r:embed="rId5"/>
        </a:buBlip>
        <a:defRPr sz="16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+mn-ea"/>
          <a:cs typeface="ＭＳ Ｐゴシック" charset="0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  <a:cs typeface="ＭＳ Ｐゴシック" charset="0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Afbeelding 8" descr="header_roo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90550" y="1600200"/>
            <a:ext cx="80137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512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90550" y="0"/>
            <a:ext cx="8229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pic>
        <p:nvPicPr>
          <p:cNvPr id="5125" name="Afbeelding 6" descr="HR_LOGO_rechtsonder_WEB_roo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49950"/>
            <a:ext cx="6699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2" r:id="rId1"/>
    <p:sldLayoutId id="2147484808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Verdana"/>
          <a:ea typeface="ヒラギノ角ゴ Pro W3" charset="0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charset="0"/>
          <a:ea typeface="ヒラギノ角ゴ Pro W3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charset="0"/>
          <a:ea typeface="ヒラギノ角ゴ Pro W3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charset="0"/>
          <a:ea typeface="ヒラギノ角ゴ Pro W3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charset="0"/>
          <a:ea typeface="ヒラギノ角ゴ Pro W3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▸"/>
        <a:defRPr kern="1200">
          <a:solidFill>
            <a:schemeClr val="tx1"/>
          </a:solidFill>
          <a:latin typeface="Verdana"/>
          <a:ea typeface="ヒラギノ角ゴ Pro W3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▸"/>
        <a:defRPr sz="1600" kern="1200">
          <a:solidFill>
            <a:schemeClr val="tx1"/>
          </a:solidFill>
          <a:latin typeface="Verdana"/>
          <a:ea typeface="ヒラギノ角ゴ Pro W3" charset="0"/>
          <a:cs typeface="Verdana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▸"/>
        <a:defRPr sz="1400" kern="1200">
          <a:solidFill>
            <a:schemeClr val="tx1"/>
          </a:solidFill>
          <a:latin typeface="Verdana"/>
          <a:ea typeface="ヒラギノ角ゴ Pro W3" charset="0"/>
          <a:cs typeface="Verdana"/>
        </a:defRPr>
      </a:lvl3pPr>
      <a:lvl4pPr marL="16573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▸"/>
        <a:defRPr sz="1400" kern="1200">
          <a:solidFill>
            <a:schemeClr val="tx1"/>
          </a:solidFill>
          <a:latin typeface="Verdana"/>
          <a:ea typeface="ヒラギノ角ゴ Pro W3" charset="0"/>
          <a:cs typeface="Verdana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▸"/>
        <a:defRPr kern="1200">
          <a:solidFill>
            <a:schemeClr val="tx1"/>
          </a:solidFill>
          <a:latin typeface="Verdana"/>
          <a:ea typeface="ヒラギノ角ゴ Pro W3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Afbeelding 6" descr="header_rood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519113" y="1600200"/>
            <a:ext cx="8085137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614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90550" y="0"/>
            <a:ext cx="8229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pic>
        <p:nvPicPr>
          <p:cNvPr id="6149" name="Afbeelding 5" descr="HR_LOGO_rechtsonder_WEB_rood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949950"/>
            <a:ext cx="6699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3" r:id="rId1"/>
    <p:sldLayoutId id="2147484809" r:id="rId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FFFFFF"/>
          </a:solidFill>
          <a:latin typeface="Verdana"/>
          <a:ea typeface="ヒラギノ角ゴ Pro W3" charset="0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Verdana" charset="0"/>
          <a:ea typeface="ヒラギノ角ゴ Pro W3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Verdana" charset="0"/>
          <a:ea typeface="ヒラギノ角ゴ Pro W3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Verdana" charset="0"/>
          <a:ea typeface="ヒラギノ角ゴ Pro W3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FFFFFF"/>
          </a:solidFill>
          <a:latin typeface="Verdana" charset="0"/>
          <a:ea typeface="ヒラギノ角ゴ Pro W3" charset="0"/>
          <a:cs typeface="Verdana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6"/>
        </a:buBlip>
        <a:defRPr kern="1200">
          <a:solidFill>
            <a:schemeClr val="tx1"/>
          </a:solidFill>
          <a:latin typeface="Verdana"/>
          <a:ea typeface="ヒラギノ角ゴ Pro W3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6"/>
        </a:buBlip>
        <a:defRPr sz="1600" kern="1200">
          <a:solidFill>
            <a:schemeClr val="tx1"/>
          </a:solidFill>
          <a:latin typeface="Verdana"/>
          <a:ea typeface="ヒラギノ角ゴ Pro W3" charset="0"/>
          <a:cs typeface="Verdana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6"/>
        </a:buBlip>
        <a:defRPr sz="1400" kern="1200">
          <a:solidFill>
            <a:schemeClr val="tx1"/>
          </a:solidFill>
          <a:latin typeface="Verdana"/>
          <a:ea typeface="ヒラギノ角ゴ Pro W3" charset="0"/>
          <a:cs typeface="Verdana"/>
        </a:defRPr>
      </a:lvl3pPr>
      <a:lvl4pPr marL="1657350" indent="-285750" algn="l" defTabSz="457200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6"/>
        </a:buBlip>
        <a:defRPr sz="1400" kern="1200">
          <a:solidFill>
            <a:schemeClr val="tx1"/>
          </a:solidFill>
          <a:latin typeface="Verdana"/>
          <a:ea typeface="ヒラギノ角ゴ Pro W3" charset="0"/>
          <a:cs typeface="Verdana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▸"/>
        <a:defRPr kern="1200">
          <a:solidFill>
            <a:schemeClr val="tx1"/>
          </a:solidFill>
          <a:latin typeface="Verdana"/>
          <a:ea typeface="ヒラギノ角ゴ Pro W3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Afbeelding 1" descr="HR_rood_achtergrond_quo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fbeelding 1" descr="BEELD-quotesballon-rood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Afbeelding 3" descr="HR_rood_achtergrond_verloop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58324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Statement voor op beelden met rode tekstkader.</a:t>
            </a:r>
          </a:p>
          <a:p>
            <a:pPr lvl="0"/>
            <a:r>
              <a:rPr lang="nl-NL" smtClean="0"/>
              <a:t>Teksten linkslijnend centreren in kader.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200" b="1" kern="1200">
          <a:solidFill>
            <a:srgbClr val="FFFFFF"/>
          </a:solidFill>
          <a:latin typeface="Verdana"/>
          <a:ea typeface="ヒラギノ角ゴ Pro W3" charset="0"/>
          <a:cs typeface="Verdana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 bwMode="auto">
          <a:xfrm>
            <a:off x="0" y="4724400"/>
            <a:ext cx="9144000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noProof="0" dirty="0" err="1" smtClean="0">
                <a:latin typeface="Verdana" pitchFamily="34" charset="0"/>
                <a:ea typeface="ヒラギノ角ゴ Pro W3" charset="-128"/>
              </a:rPr>
              <a:t>Stadslab</a:t>
            </a:r>
            <a:r>
              <a:rPr lang="en-GB" noProof="0" dirty="0" smtClean="0">
                <a:latin typeface="Verdana" pitchFamily="34" charset="0"/>
                <a:ea typeface="ヒラギノ角ゴ Pro W3" charset="-128"/>
              </a:rPr>
              <a:t> – FabLab 010</a:t>
            </a:r>
          </a:p>
        </p:txBody>
      </p:sp>
      <p:sp>
        <p:nvSpPr>
          <p:cNvPr id="20483" name="Tijdelijke aanduiding voor tekst 3"/>
          <p:cNvSpPr>
            <a:spLocks noGrp="1"/>
          </p:cNvSpPr>
          <p:nvPr>
            <p:ph type="body" sz="half" idx="2"/>
          </p:nvPr>
        </p:nvSpPr>
        <p:spPr bwMode="auto">
          <a:xfrm>
            <a:off x="395288" y="6080125"/>
            <a:ext cx="3816350" cy="688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noProof="0" dirty="0" smtClean="0">
                <a:latin typeface="Verdana" pitchFamily="34" charset="0"/>
                <a:ea typeface="ヒラギノ角ゴ Pro W3" charset="-128"/>
              </a:rPr>
              <a:t>2012</a:t>
            </a:r>
          </a:p>
          <a:p>
            <a:pPr eaLnBrk="1" hangingPunct="1"/>
            <a:r>
              <a:rPr lang="en-GB" noProof="0" dirty="0" smtClean="0">
                <a:latin typeface="Verdana" pitchFamily="34" charset="0"/>
                <a:ea typeface="ヒラギノ角ゴ Pro W3" charset="-128"/>
              </a:rPr>
              <a:t>Arnold </a:t>
            </a:r>
            <a:r>
              <a:rPr lang="en-GB" noProof="0" dirty="0" err="1" smtClean="0">
                <a:latin typeface="Verdana" pitchFamily="34" charset="0"/>
                <a:ea typeface="ヒラギノ角ゴ Pro W3" charset="-128"/>
              </a:rPr>
              <a:t>Roosch</a:t>
            </a:r>
            <a:endParaRPr lang="en-GB" noProof="0" dirty="0" smtClean="0">
              <a:latin typeface="Verdana" pitchFamily="34" charset="0"/>
              <a:ea typeface="ヒラギノ角ゴ Pro W3" charset="-128"/>
            </a:endParaRPr>
          </a:p>
        </p:txBody>
      </p:sp>
      <p:pic>
        <p:nvPicPr>
          <p:cNvPr id="5" name="Afbeelding 4" descr="IMG_006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63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ea typeface="ヒラギノ角ゴ Pro W3" charset="-128"/>
              </a:rPr>
              <a:t>Three Labs</a:t>
            </a:r>
          </a:p>
        </p:txBody>
      </p:sp>
      <p:sp>
        <p:nvSpPr>
          <p:cNvPr id="28675" name="Tijdelijke aanduiding voor inhoud 1"/>
          <p:cNvSpPr>
            <a:spLocks noGrp="1"/>
          </p:cNvSpPr>
          <p:nvPr>
            <p:ph idx="1"/>
          </p:nvPr>
        </p:nvSpPr>
        <p:spPr>
          <a:xfrm>
            <a:off x="539750" y="1471613"/>
            <a:ext cx="8015288" cy="39735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Font typeface="Lucida Grande" charset="0"/>
              <a:buNone/>
            </a:pPr>
            <a:r>
              <a:rPr lang="en-GB" noProof="0" smtClean="0">
                <a:ea typeface="ヒラギノ角ゴ Pro W3" charset="-128"/>
              </a:rPr>
              <a:t>	</a:t>
            </a:r>
          </a:p>
          <a:p>
            <a:pPr lvl="1">
              <a:buFont typeface="Lucida Grande" charset="0"/>
              <a:buNone/>
            </a:pPr>
            <a:endParaRPr lang="en-GB" noProof="0" smtClean="0">
              <a:ea typeface="ヒラギノ角ゴ Pro W3" charset="-128"/>
            </a:endParaRPr>
          </a:p>
          <a:p>
            <a:pPr>
              <a:buClr>
                <a:srgbClr val="CC0033"/>
              </a:buClr>
              <a:buFont typeface="Lucida Grande" charset="0"/>
              <a:buChar char="►"/>
            </a:pPr>
            <a:endParaRPr lang="en-GB" noProof="0" smtClean="0">
              <a:ea typeface="ヒラギノ角ゴ Pro W3" charset="-128"/>
            </a:endParaRPr>
          </a:p>
        </p:txBody>
      </p:sp>
      <p:pic>
        <p:nvPicPr>
          <p:cNvPr id="28676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628800"/>
            <a:ext cx="2687638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628775"/>
            <a:ext cx="26670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2671762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kstvak 6"/>
          <p:cNvSpPr txBox="1">
            <a:spLocks noChangeArrowheads="1"/>
          </p:cNvSpPr>
          <p:nvPr/>
        </p:nvSpPr>
        <p:spPr bwMode="auto">
          <a:xfrm>
            <a:off x="3203848" y="5445125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dirty="0" err="1" smtClean="0"/>
              <a:t>Knowing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Open Data Lab</a:t>
            </a:r>
            <a:endParaRPr lang="nl-NL" dirty="0"/>
          </a:p>
        </p:txBody>
      </p:sp>
      <p:sp>
        <p:nvSpPr>
          <p:cNvPr id="28680" name="Tekstvak 7"/>
          <p:cNvSpPr txBox="1">
            <a:spLocks noChangeArrowheads="1"/>
          </p:cNvSpPr>
          <p:nvPr/>
        </p:nvSpPr>
        <p:spPr bwMode="auto">
          <a:xfrm>
            <a:off x="539552" y="5445125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dirty="0" err="1" smtClean="0"/>
              <a:t>Measuring</a:t>
            </a:r>
            <a:endParaRPr lang="nl-NL" dirty="0" smtClean="0"/>
          </a:p>
          <a:p>
            <a:pPr algn="ctr"/>
            <a:r>
              <a:rPr lang="nl-NL" dirty="0" smtClean="0"/>
              <a:t>Sensor Lab</a:t>
            </a:r>
            <a:endParaRPr lang="nl-NL" dirty="0"/>
          </a:p>
        </p:txBody>
      </p:sp>
      <p:sp>
        <p:nvSpPr>
          <p:cNvPr id="28681" name="Tekstvak 8"/>
          <p:cNvSpPr txBox="1">
            <a:spLocks noChangeArrowheads="1"/>
          </p:cNvSpPr>
          <p:nvPr/>
        </p:nvSpPr>
        <p:spPr bwMode="auto">
          <a:xfrm>
            <a:off x="5868144" y="5445125"/>
            <a:ext cx="2664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dirty="0" smtClean="0"/>
              <a:t>Making</a:t>
            </a:r>
            <a:br>
              <a:rPr lang="nl-NL" dirty="0" smtClean="0"/>
            </a:br>
            <a:r>
              <a:rPr lang="nl-NL" dirty="0" smtClean="0"/>
              <a:t>Fab Lab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to 1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0" y="1124744"/>
            <a:ext cx="9145240" cy="57332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Stadslab</a:t>
            </a:r>
            <a:r>
              <a:rPr lang="en-US" dirty="0" smtClean="0"/>
              <a:t> @ </a:t>
            </a:r>
            <a:r>
              <a:rPr lang="en-US" dirty="0" err="1" smtClean="0"/>
              <a:t>Hogeschool</a:t>
            </a:r>
            <a:r>
              <a:rPr lang="en-US" dirty="0" smtClean="0"/>
              <a:t> Rotterdam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1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Educational </a:t>
            </a:r>
            <a:r>
              <a:rPr lang="en-GB" noProof="0" dirty="0" smtClean="0"/>
              <a:t>Programs</a:t>
            </a:r>
            <a:endParaRPr lang="en-GB" noProof="0" dirty="0" smtClean="0"/>
          </a:p>
        </p:txBody>
      </p:sp>
      <p:pic>
        <p:nvPicPr>
          <p:cNvPr id="5" name="Content Placeholder 4" descr="IMG_0117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61566" y="1590392"/>
            <a:ext cx="5819200" cy="4716016"/>
          </a:xfrm>
          <a:prstGeom prst="rect">
            <a:avLst/>
          </a:prstGeom>
        </p:spPr>
      </p:pic>
      <p:pic>
        <p:nvPicPr>
          <p:cNvPr id="6" name="Picture 5" descr="IMG_016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628049" y="1681006"/>
            <a:ext cx="5805265" cy="4532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>
                <a:ea typeface="ヒラギノ角ゴ Pro W3" charset="-128"/>
              </a:rPr>
              <a:t>Stadslab</a:t>
            </a:r>
            <a:r>
              <a:rPr lang="en-GB" noProof="0" dirty="0" smtClean="0">
                <a:ea typeface="ヒラギノ角ゴ Pro W3" charset="-128"/>
              </a:rPr>
              <a:t> </a:t>
            </a:r>
            <a:r>
              <a:rPr lang="en-GB" noProof="0" dirty="0" smtClean="0">
                <a:ea typeface="ヒラギノ角ゴ Pro W3" charset="-128"/>
              </a:rPr>
              <a:t>Uses</a:t>
            </a:r>
            <a:endParaRPr lang="en-GB" noProof="0" dirty="0" smtClean="0">
              <a:ea typeface="ヒラギノ角ゴ Pro W3" charset="-128"/>
            </a:endParaRPr>
          </a:p>
        </p:txBody>
      </p:sp>
      <p:pic>
        <p:nvPicPr>
          <p:cNvPr id="2" name="Content Placeholder 1" descr="DSC_2806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4744"/>
            <a:ext cx="9144000" cy="5733256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DSC_0061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124744"/>
            <a:ext cx="9144000" cy="5733256"/>
          </a:xfrm>
        </p:spPr>
      </p:pic>
      <p:sp>
        <p:nvSpPr>
          <p:cNvPr id="30723" name="Titel 2"/>
          <p:cNvSpPr>
            <a:spLocks noGrp="1"/>
          </p:cNvSpPr>
          <p:nvPr>
            <p:ph type="title"/>
          </p:nvPr>
        </p:nvSpPr>
        <p:spPr>
          <a:xfrm>
            <a:off x="611188" y="0"/>
            <a:ext cx="7993062" cy="1143000"/>
          </a:xfrm>
        </p:spPr>
        <p:txBody>
          <a:bodyPr/>
          <a:lstStyle/>
          <a:p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Examples</a:t>
            </a:r>
            <a:endParaRPr lang="en-GB" noProof="0" dirty="0" smtClean="0">
              <a:latin typeface="Verdana" pitchFamily="34" charset="0"/>
              <a:ea typeface="ヒラギノ角ゴ Pro W3" charset="-128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jnhaven_1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8"/>
          <a:stretch/>
        </p:blipFill>
        <p:spPr>
          <a:xfrm>
            <a:off x="-44675" y="1101564"/>
            <a:ext cx="9188675" cy="6346269"/>
          </a:xfrm>
          <a:prstGeom prst="rect">
            <a:avLst/>
          </a:prstGeom>
        </p:spPr>
      </p:pic>
      <p:sp>
        <p:nvSpPr>
          <p:cNvPr id="2970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Lab </a:t>
            </a:r>
            <a:r>
              <a:rPr lang="en-GB" noProof="0" dirty="0" smtClean="0">
                <a:latin typeface="Verdana" pitchFamily="34" charset="0"/>
                <a:ea typeface="ヒラギノ角ゴ Pro W3" charset="-128"/>
                <a:cs typeface="Verdana" pitchFamily="34" charset="0"/>
              </a:rPr>
              <a:t>moving to a new Location</a:t>
            </a:r>
            <a:endParaRPr lang="en-GB" noProof="0" dirty="0" smtClean="0">
              <a:latin typeface="Verdana" pitchFamily="34" charset="0"/>
              <a:ea typeface="ヒラギノ角ゴ Pro W3" charset="-128"/>
              <a:cs typeface="Verdana" pitchFamily="34" charset="0"/>
            </a:endParaRPr>
          </a:p>
        </p:txBody>
      </p:sp>
      <p:pic>
        <p:nvPicPr>
          <p:cNvPr id="7" name="Content Placeholder 6" descr="foto 3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13352"/>
            <a:ext cx="9144000" cy="237203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Aangepast 2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CC0033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Statement 2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vertref jezel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kst pagina">
  <a:themeElements>
    <a:clrScheme name="3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kst pagina">
  <a:themeElements>
    <a:clrScheme name="3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riehoekbullets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nde bullets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quote 1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Quote 2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statement 1 pag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1F8929-18D6-4AAA-9102-F49E6783B2FC}">
  <ds:schemaRefs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390</Words>
  <Application>Microsoft Macintosh PowerPoint</Application>
  <PresentationFormat>On-screen Show (4:3)</PresentationFormat>
  <Paragraphs>72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Aangepast ontwerp</vt:lpstr>
      <vt:lpstr>hoofdstuk pagina</vt:lpstr>
      <vt:lpstr>tekst pagina</vt:lpstr>
      <vt:lpstr>1_tekst pagina</vt:lpstr>
      <vt:lpstr>driehoekbullets pagina</vt:lpstr>
      <vt:lpstr>ronde bullets pagina</vt:lpstr>
      <vt:lpstr>quote 1 pagina</vt:lpstr>
      <vt:lpstr>Quote 2 pagina</vt:lpstr>
      <vt:lpstr>statement 1 pagina</vt:lpstr>
      <vt:lpstr>Statement 2 pagina</vt:lpstr>
      <vt:lpstr>overtref jezelf</vt:lpstr>
      <vt:lpstr>Stadslab – FabLab 010</vt:lpstr>
      <vt:lpstr>Three Labs</vt:lpstr>
      <vt:lpstr>Stadslab @ Hogeschool Rotterdam</vt:lpstr>
      <vt:lpstr>Educational Programs</vt:lpstr>
      <vt:lpstr>Stadslab Uses</vt:lpstr>
      <vt:lpstr>Examples</vt:lpstr>
      <vt:lpstr>Lab moving to a new Location</vt:lpstr>
    </vt:vector>
  </TitlesOfParts>
  <Company>Chiel van de 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Chiel van de Ven</dc:creator>
  <cp:lastModifiedBy>Peter Troxler</cp:lastModifiedBy>
  <cp:revision>412</cp:revision>
  <cp:lastPrinted>2011-09-22T15:23:38Z</cp:lastPrinted>
  <dcterms:created xsi:type="dcterms:W3CDTF">2007-10-29T13:53:54Z</dcterms:created>
  <dcterms:modified xsi:type="dcterms:W3CDTF">2012-08-21T16:44:55Z</dcterms:modified>
</cp:coreProperties>
</file>