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11" r:id="rId2"/>
    <p:sldId id="625" r:id="rId3"/>
    <p:sldId id="635" r:id="rId4"/>
    <p:sldId id="638" r:id="rId5"/>
    <p:sldId id="637" r:id="rId6"/>
    <p:sldId id="617" r:id="rId7"/>
    <p:sldId id="615" r:id="rId8"/>
    <p:sldId id="627" r:id="rId9"/>
    <p:sldId id="628" r:id="rId10"/>
    <p:sldId id="616" r:id="rId11"/>
    <p:sldId id="636" r:id="rId12"/>
    <p:sldId id="631" r:id="rId13"/>
    <p:sldId id="632" r:id="rId14"/>
    <p:sldId id="633" r:id="rId15"/>
    <p:sldId id="634" r:id="rId1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9E5FA"/>
    <a:srgbClr val="FFFFEF"/>
    <a:srgbClr val="E3E3EE"/>
    <a:srgbClr val="DFE9FF"/>
    <a:srgbClr val="A3BFFF"/>
    <a:srgbClr val="0235AD"/>
    <a:srgbClr val="A0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1664" y="-112"/>
      </p:cViewPr>
      <p:guideLst>
        <p:guide orient="horz" pos="3900"/>
        <p:guide pos="4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203A800-5FDA-DC4A-B5F1-DBE7E51B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7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9" tIns="0" rIns="19429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2121F00-D8C6-2643-BB78-B25A9DF9D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9600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4" rIns="93906" bIns="46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61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01162-1504-7842-9118-6BF403B93F4D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F98B4-DEB8-5F4F-B7EC-713E0C3B059D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6CF8D-2A66-DC4A-BC14-BB5AC9C0D2B4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9102F-450B-1249-AF61-A9CAC23FA4E1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 userDrawn="1"/>
        </p:nvSpPr>
        <p:spPr bwMode="auto">
          <a:xfrm>
            <a:off x="357188" y="6427788"/>
            <a:ext cx="666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 eaLnBrk="0" hangingPunct="0">
              <a:defRPr/>
            </a:pPr>
            <a:r>
              <a:rPr lang="en-US" sz="700" b="1" dirty="0">
                <a:ea typeface="+mn-ea"/>
                <a:cs typeface="+mn-cs"/>
              </a:rPr>
              <a:t>SS -</a:t>
            </a:r>
            <a:fld id="{8FDDBC69-6C38-DB48-ABD8-5F836E35983F}" type="slidenum">
              <a:rPr lang="en-US" sz="700" b="1"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endParaRPr lang="en-US" sz="700" b="1" dirty="0">
              <a:ea typeface="+mn-ea"/>
              <a:cs typeface="+mn-cs"/>
            </a:endParaRPr>
          </a:p>
          <a:p>
            <a:pPr algn="ctr" eaLnBrk="0" hangingPunct="0">
              <a:defRPr/>
            </a:pPr>
            <a:r>
              <a:rPr lang="en-US" sz="700" b="1" dirty="0" smtClean="0">
                <a:ea typeface="+mn-ea"/>
                <a:cs typeface="+mn-cs"/>
              </a:rPr>
              <a:t>PAC</a:t>
            </a:r>
            <a:r>
              <a:rPr lang="en-US" sz="700" b="1" baseline="0" dirty="0" smtClean="0">
                <a:ea typeface="+mn-ea"/>
                <a:cs typeface="+mn-cs"/>
              </a:rPr>
              <a:t> 8/18/11</a:t>
            </a:r>
            <a:endParaRPr lang="en-US" sz="700" b="1" dirty="0">
              <a:ea typeface="+mn-ea"/>
              <a:cs typeface="+mn-cs"/>
            </a:endParaRPr>
          </a:p>
        </p:txBody>
      </p:sp>
      <p:cxnSp>
        <p:nvCxnSpPr>
          <p:cNvPr id="6" name="Straight Connector 14"/>
          <p:cNvCxnSpPr>
            <a:cxnSpLocks noChangeShapeType="1"/>
          </p:cNvCxnSpPr>
          <p:nvPr userDrawn="1"/>
        </p:nvCxnSpPr>
        <p:spPr bwMode="auto">
          <a:xfrm>
            <a:off x="-365125" y="950913"/>
            <a:ext cx="9829800" cy="0"/>
          </a:xfrm>
          <a:prstGeom prst="line">
            <a:avLst/>
          </a:prstGeom>
          <a:noFill/>
          <a:ln w="22225">
            <a:solidFill>
              <a:srgbClr val="003767"/>
            </a:solidFill>
            <a:round/>
            <a:headEnd type="none" w="sm" len="sm"/>
            <a:tailEnd type="none" w="sm" len="sm"/>
          </a:ln>
        </p:spPr>
      </p:cxnSp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-365125" y="6354763"/>
            <a:ext cx="9829800" cy="0"/>
          </a:xfrm>
          <a:prstGeom prst="line">
            <a:avLst/>
          </a:prstGeom>
          <a:noFill/>
          <a:ln w="22225">
            <a:solidFill>
              <a:srgbClr val="003767"/>
            </a:solidFill>
            <a:round/>
            <a:headEnd type="none" w="sm" len="sm"/>
            <a:tailEnd type="none" w="sm" len="sm"/>
          </a:ln>
        </p:spPr>
      </p:cxnSp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600201"/>
            <a:ext cx="6400800" cy="838200"/>
          </a:xfrm>
          <a:prstGeom prst="rect">
            <a:avLst/>
          </a:prstGeom>
        </p:spPr>
        <p:txBody>
          <a:bodyPr anchor="t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SzPct val="125000"/>
              <a:buFontTx/>
              <a:buNone/>
              <a:def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438400"/>
            <a:ext cx="6400800" cy="205740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35608"/>
            <a:ext cx="1943100" cy="411480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5608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60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279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6999"/>
            <a:ext cx="3008313" cy="304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5608"/>
            <a:ext cx="5486400" cy="3288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00100" y="304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" name="Rectangle 1032"/>
          <p:cNvSpPr>
            <a:spLocks noChangeArrowheads="1"/>
          </p:cNvSpPr>
          <p:nvPr/>
        </p:nvSpPr>
        <p:spPr bwMode="auto">
          <a:xfrm>
            <a:off x="357188" y="6427788"/>
            <a:ext cx="666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 eaLnBrk="0" hangingPunct="0">
              <a:defRPr/>
            </a:pPr>
            <a:r>
              <a:rPr lang="en-US" sz="700" b="1" dirty="0">
                <a:ea typeface="+mn-ea"/>
                <a:cs typeface="+mn-cs"/>
              </a:rPr>
              <a:t>SS -</a:t>
            </a:r>
            <a:fld id="{0D3E939B-6028-1849-987C-63E322AFC571}" type="slidenum">
              <a:rPr lang="en-US" sz="700" b="1"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endParaRPr lang="en-US" sz="700" b="1" dirty="0">
              <a:ea typeface="+mn-ea"/>
              <a:cs typeface="+mn-cs"/>
            </a:endParaRPr>
          </a:p>
          <a:p>
            <a:pPr algn="ctr" eaLnBrk="0" hangingPunct="0">
              <a:defRPr/>
            </a:pPr>
            <a:r>
              <a:rPr lang="en-US" sz="700" b="1" dirty="0">
                <a:ea typeface="+mn-ea"/>
                <a:cs typeface="+mn-cs"/>
              </a:rPr>
              <a:t>PAC </a:t>
            </a:r>
            <a:r>
              <a:rPr lang="en-US" sz="700" b="1" dirty="0" smtClean="0">
                <a:ea typeface="+mn-ea"/>
                <a:cs typeface="+mn-cs"/>
              </a:rPr>
              <a:t>8/18/</a:t>
            </a:r>
            <a:r>
              <a:rPr lang="en-US" sz="700" b="1" dirty="0">
                <a:ea typeface="+mn-ea"/>
                <a:cs typeface="+mn-cs"/>
              </a:rPr>
              <a:t>11</a:t>
            </a:r>
          </a:p>
        </p:txBody>
      </p:sp>
      <p:cxnSp>
        <p:nvCxnSpPr>
          <p:cNvPr id="1031" name="Straight Connector 12"/>
          <p:cNvCxnSpPr>
            <a:cxnSpLocks noChangeShapeType="1"/>
          </p:cNvCxnSpPr>
          <p:nvPr/>
        </p:nvCxnSpPr>
        <p:spPr bwMode="auto">
          <a:xfrm>
            <a:off x="-365125" y="950913"/>
            <a:ext cx="9829800" cy="0"/>
          </a:xfrm>
          <a:prstGeom prst="line">
            <a:avLst/>
          </a:prstGeom>
          <a:noFill/>
          <a:ln w="22225">
            <a:solidFill>
              <a:srgbClr val="003767"/>
            </a:solidFill>
            <a:round/>
            <a:headEnd type="none" w="sm" len="sm"/>
            <a:tailEnd type="none" w="sm" len="sm"/>
          </a:ln>
        </p:spPr>
      </p:cxnSp>
      <p:cxnSp>
        <p:nvCxnSpPr>
          <p:cNvPr id="1032" name="Straight Connector 13"/>
          <p:cNvCxnSpPr>
            <a:cxnSpLocks noChangeShapeType="1"/>
          </p:cNvCxnSpPr>
          <p:nvPr/>
        </p:nvCxnSpPr>
        <p:spPr bwMode="auto">
          <a:xfrm>
            <a:off x="-365125" y="6354763"/>
            <a:ext cx="9829800" cy="0"/>
          </a:xfrm>
          <a:prstGeom prst="line">
            <a:avLst/>
          </a:prstGeom>
          <a:noFill/>
          <a:ln w="22225">
            <a:solidFill>
              <a:srgbClr val="003767"/>
            </a:solidFill>
            <a:round/>
            <a:headEnd type="none" w="sm" len="sm"/>
            <a:tailEnd type="none" w="sm" len="sm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lnSpc>
          <a:spcPts val="3000"/>
        </a:lnSpc>
        <a:spcBef>
          <a:spcPct val="0"/>
        </a:spcBef>
        <a:spcAft>
          <a:spcPct val="0"/>
        </a:spcAft>
        <a:defRPr lang="en-US" sz="2800" b="1" dirty="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000" b="1" kern="1200" dirty="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858838" indent="-338138" algn="l" rtl="0" fontAlgn="base">
        <a:lnSpc>
          <a:spcPct val="90000"/>
        </a:lnSpc>
        <a:spcBef>
          <a:spcPts val="25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206500" indent="-228600" algn="l" rtl="0" fontAlgn="base">
        <a:lnSpc>
          <a:spcPct val="90000"/>
        </a:lnSpc>
        <a:spcBef>
          <a:spcPts val="25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charset="-128"/>
        </a:defRPr>
      </a:lvl3pPr>
      <a:lvl4pPr marL="1544638" indent="-119063" algn="l" rtl="0" fontAlgn="base">
        <a:lnSpc>
          <a:spcPct val="90000"/>
        </a:lnSpc>
        <a:spcBef>
          <a:spcPts val="25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1828800" algn="l" rtl="0" fontAlgn="base">
        <a:lnSpc>
          <a:spcPct val="90000"/>
        </a:lnSpc>
        <a:spcBef>
          <a:spcPts val="25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567599"/>
            <a:ext cx="6400800" cy="838200"/>
          </a:xfrm>
        </p:spPr>
        <p:txBody>
          <a:bodyPr/>
          <a:lstStyle/>
          <a:p>
            <a:r>
              <a:rPr lang="en-US" i="1" dirty="0" smtClean="0"/>
              <a:t>Recoding the Genome</a:t>
            </a:r>
            <a:endParaRPr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>
          <a:xfrm>
            <a:off x="1125538" y="2888709"/>
            <a:ext cx="6538912" cy="1752600"/>
          </a:xfrm>
          <a:ln w="9525"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sz="1800" dirty="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sz="2800" dirty="0" smtClean="0"/>
              <a:t>Peter Carr</a:t>
            </a:r>
          </a:p>
          <a:p>
            <a:r>
              <a:rPr sz="2400" dirty="0" smtClean="0"/>
              <a:t>1</a:t>
            </a:r>
            <a:r>
              <a:rPr lang="en-US" sz="2400" dirty="0" smtClean="0"/>
              <a:t>8</a:t>
            </a:r>
            <a:r>
              <a:rPr sz="2400" dirty="0" smtClean="0"/>
              <a:t> </a:t>
            </a:r>
            <a:r>
              <a:rPr lang="en-US" sz="2400" dirty="0" smtClean="0"/>
              <a:t>August </a:t>
            </a:r>
            <a:r>
              <a:rPr sz="2400" dirty="0" smtClean="0"/>
              <a:t>2011</a:t>
            </a:r>
            <a:endParaRPr lang="en-US" sz="2400" dirty="0" smtClean="0"/>
          </a:p>
          <a:p>
            <a:endParaRPr lang="en-US" sz="2400" dirty="0"/>
          </a:p>
          <a:p>
            <a:pPr>
              <a:lnSpc>
                <a:spcPct val="50000"/>
              </a:lnSpc>
            </a:pPr>
            <a:r>
              <a:rPr lang="en-US" sz="2400" dirty="0" smtClean="0"/>
              <a:t>FAB7</a:t>
            </a:r>
          </a:p>
          <a:p>
            <a:pPr>
              <a:lnSpc>
                <a:spcPct val="50000"/>
              </a:lnSpc>
            </a:pPr>
            <a:r>
              <a:rPr lang="en-US" sz="2400" dirty="0" smtClean="0"/>
              <a:t>Lima, Peru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246820"/>
            <a:ext cx="8229600" cy="1143001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G</a:t>
            </a:r>
            <a:r>
              <a:rPr dirty="0" smtClean="0">
                <a:ea typeface="ＭＳ Ｐゴシック" charset="-128"/>
                <a:cs typeface="ＭＳ Ｐゴシック" charset="-128"/>
              </a:rPr>
              <a:t>enome </a:t>
            </a:r>
            <a:r>
              <a:rPr lang="en-US" dirty="0">
                <a:ea typeface="ＭＳ Ｐゴシック" charset="-128"/>
                <a:cs typeface="ＭＳ Ｐゴシック" charset="-128"/>
              </a:rPr>
              <a:t>E</a:t>
            </a:r>
            <a:r>
              <a:rPr dirty="0" smtClean="0">
                <a:ea typeface="ＭＳ Ｐゴシック" charset="-128"/>
                <a:cs typeface="ＭＳ Ｐゴシック" charset="-128"/>
              </a:rPr>
              <a:t>ngineering</a:t>
            </a:r>
            <a:r>
              <a:rPr dirty="0">
                <a:ea typeface="ＭＳ Ｐゴシック" charset="-128"/>
                <a:cs typeface="ＭＳ Ｐゴシック" charset="-128"/>
              </a:rPr>
              <a:t/>
            </a:r>
            <a:br>
              <a:rPr dirty="0">
                <a:ea typeface="ＭＳ Ｐゴシック" charset="-128"/>
                <a:cs typeface="ＭＳ Ｐゴシック" charset="-128"/>
              </a:rPr>
            </a:br>
            <a:r>
              <a:rPr i="1" dirty="0">
                <a:ea typeface="ＭＳ Ｐゴシック" charset="-128"/>
                <a:cs typeface="ＭＳ Ｐゴシック" charset="-128"/>
              </a:rPr>
              <a:t>base pairs to megabases</a:t>
            </a:r>
          </a:p>
        </p:txBody>
      </p:sp>
      <p:pic>
        <p:nvPicPr>
          <p:cNvPr id="23555" name="Picture 2" descr="rEcoli.ms.rev.Fig1d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429235"/>
            <a:ext cx="8455025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body" sz="half" idx="1"/>
          </p:nvPr>
        </p:nvSpPr>
        <p:spPr>
          <a:xfrm>
            <a:off x="609600" y="1310340"/>
            <a:ext cx="3810000" cy="44958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u="sng" dirty="0">
                <a:ea typeface="ＭＳ Ｐゴシック" charset="-128"/>
                <a:cs typeface="ＭＳ Ｐゴシック" charset="-128"/>
              </a:rPr>
              <a:t>Joseph Jacobson</a:t>
            </a:r>
            <a:r>
              <a:rPr lang="en-US" sz="4800" b="1" u="sng" dirty="0">
                <a:ea typeface="ＭＳ Ｐゴシック" charset="-128"/>
                <a:cs typeface="ＭＳ Ｐゴシック" charset="-128"/>
              </a:rPr>
              <a:t> </a:t>
            </a:r>
            <a:endParaRPr lang="en-US" sz="4800" b="1" u="sng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Bram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Sterling*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Chris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Emig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Sam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Hwang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sz="half" idx="2"/>
          </p:nvPr>
        </p:nvSpPr>
        <p:spPr>
          <a:xfrm>
            <a:off x="4648200" y="1310340"/>
            <a:ext cx="4277697" cy="44958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u="sng" dirty="0">
                <a:ea typeface="ＭＳ Ｐゴシック" charset="-128"/>
                <a:cs typeface="ＭＳ Ｐゴシック" charset="-128"/>
              </a:rPr>
              <a:t>George Church</a:t>
            </a:r>
            <a:r>
              <a:rPr lang="en-US" sz="2800" b="1" u="sng" dirty="0" smtClean="0">
                <a:ea typeface="ＭＳ Ｐゴシック" charset="-128"/>
                <a:cs typeface="ＭＳ Ｐゴシック" charset="-128"/>
              </a:rPr>
              <a:t> (HMS)</a:t>
            </a:r>
          </a:p>
          <a:p>
            <a:pPr>
              <a:lnSpc>
                <a:spcPct val="80000"/>
              </a:lnSpc>
            </a:pPr>
            <a:r>
              <a:rPr lang="en-US" sz="2595" b="1" dirty="0" err="1">
                <a:ea typeface="ＭＳ Ｐゴシック" charset="-128"/>
                <a:cs typeface="ＭＳ Ｐゴシック" charset="-128"/>
              </a:rPr>
              <a:t>Farren</a:t>
            </a:r>
            <a:r>
              <a:rPr lang="en-US" sz="2595" b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595" b="1" dirty="0" smtClean="0">
                <a:ea typeface="ＭＳ Ｐゴシック" charset="-128"/>
                <a:cs typeface="ＭＳ Ｐゴシック" charset="-128"/>
              </a:rPr>
              <a:t>Isaacs</a:t>
            </a:r>
            <a:endParaRPr lang="en-US" sz="2595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595" b="1" dirty="0">
                <a:ea typeface="ＭＳ Ｐゴシック" charset="-128"/>
                <a:cs typeface="ＭＳ Ｐゴシック" charset="-128"/>
              </a:rPr>
              <a:t>Harris </a:t>
            </a:r>
            <a:r>
              <a:rPr lang="en-US" sz="2595" b="1" dirty="0" smtClean="0">
                <a:ea typeface="ＭＳ Ｐゴシック" charset="-128"/>
                <a:cs typeface="ＭＳ Ｐゴシック" charset="-128"/>
              </a:rPr>
              <a:t>Wang</a:t>
            </a:r>
          </a:p>
          <a:p>
            <a:pPr>
              <a:lnSpc>
                <a:spcPct val="80000"/>
              </a:lnSpc>
            </a:pPr>
            <a:r>
              <a:rPr lang="en-US" sz="2595" dirty="0" smtClean="0"/>
              <a:t>Marc </a:t>
            </a:r>
            <a:r>
              <a:rPr lang="en-US" sz="2595" dirty="0" err="1" smtClean="0"/>
              <a:t>LaJoie</a:t>
            </a:r>
            <a:endParaRPr lang="en-US" sz="2595" b="1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95" b="1" dirty="0" err="1">
                <a:ea typeface="ＭＳ Ｐゴシック" charset="-128"/>
                <a:cs typeface="ＭＳ Ｐゴシック" charset="-128"/>
              </a:rPr>
              <a:t>Shuguang</a:t>
            </a:r>
            <a:r>
              <a:rPr lang="en-US" sz="2595" b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595" b="1" dirty="0" smtClean="0">
                <a:ea typeface="ＭＳ Ｐゴシック" charset="-128"/>
                <a:cs typeface="ＭＳ Ｐゴシック" charset="-128"/>
              </a:rPr>
              <a:t>Zhang (MIT)</a:t>
            </a:r>
          </a:p>
          <a:p>
            <a:pPr>
              <a:lnSpc>
                <a:spcPct val="80000"/>
              </a:lnSpc>
            </a:pPr>
            <a:endParaRPr lang="en-US" sz="2595" b="1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endParaRPr lang="en-US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402454" y="6082365"/>
            <a:ext cx="225314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Funding</a:t>
            </a:r>
            <a:r>
              <a:rPr lang="en-US" sz="2400" b="1" dirty="0" smtClean="0"/>
              <a:t>: NSF</a:t>
            </a:r>
            <a:endParaRPr lang="en-US" sz="2400" b="1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032125" y="431150"/>
            <a:ext cx="3092450" cy="661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400" b="1">
                <a:latin typeface="Trebuchet MS" charset="0"/>
              </a:rPr>
              <a:t>Thanks to: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066"/>
            <a:ext cx="8229600" cy="550090"/>
          </a:xfrm>
        </p:spPr>
        <p:txBody>
          <a:bodyPr/>
          <a:lstStyle/>
          <a:p>
            <a:r>
              <a:rPr lang="en-US" sz="2800" b="1" dirty="0"/>
              <a:t>Atoms to bits...to atoms to bits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1900" y="1333673"/>
            <a:ext cx="1636713" cy="914400"/>
            <a:chOff x="2256" y="816"/>
            <a:chExt cx="1031" cy="576"/>
          </a:xfrm>
        </p:grpSpPr>
        <p:sp>
          <p:nvSpPr>
            <p:cNvPr id="26628" name="Rectangle 4"/>
            <p:cNvSpPr>
              <a:spLocks noChangeAspect="1" noChangeArrowheads="1"/>
            </p:cNvSpPr>
            <p:nvPr/>
          </p:nvSpPr>
          <p:spPr bwMode="auto">
            <a:xfrm>
              <a:off x="2256" y="816"/>
              <a:ext cx="1031" cy="576"/>
            </a:xfrm>
            <a:prstGeom prst="rect">
              <a:avLst/>
            </a:prstGeom>
            <a:solidFill>
              <a:srgbClr val="5E8BC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629" name="Picture 5" descr="hi_morseco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0" y="874"/>
              <a:ext cx="92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0" name="Picture 6" descr="Samuel Morse Telegraph Rece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1666254"/>
            <a:ext cx="2171700" cy="156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406775" y="2521123"/>
            <a:ext cx="2590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26275" y="3290403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receiver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209675" y="3290403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transmitter</a:t>
            </a:r>
          </a:p>
        </p:txBody>
      </p:sp>
      <p:pic>
        <p:nvPicPr>
          <p:cNvPr id="26634" name="Picture 10" descr="telegraph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" y="1640854"/>
            <a:ext cx="2293938" cy="161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506538" y="4682169"/>
            <a:ext cx="1371600" cy="1219200"/>
          </a:xfrm>
          <a:prstGeom prst="rect">
            <a:avLst/>
          </a:prstGeom>
          <a:solidFill>
            <a:srgbClr val="45C75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5C75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2800" b="1">
                <a:ea typeface="ＭＳ Ｐゴシック" charset="-128"/>
                <a:cs typeface="ＭＳ Ｐゴシック" charset="-128"/>
              </a:rPr>
              <a:t>Box 1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00800" y="4682169"/>
            <a:ext cx="1371600" cy="1219200"/>
          </a:xfrm>
          <a:prstGeom prst="rect">
            <a:avLst/>
          </a:prstGeom>
          <a:solidFill>
            <a:srgbClr val="F1A95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1A959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2800" b="1">
                <a:ea typeface="ＭＳ Ｐゴシック" charset="-128"/>
                <a:cs typeface="ＭＳ Ｐゴシック" charset="-128"/>
              </a:rPr>
              <a:t>Box 2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0813" y="4566282"/>
            <a:ext cx="1250950" cy="1544637"/>
            <a:chOff x="95" y="3047"/>
            <a:chExt cx="788" cy="973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95" y="3124"/>
              <a:ext cx="401" cy="835"/>
              <a:chOff x="95" y="3124"/>
              <a:chExt cx="401" cy="835"/>
            </a:xfrm>
          </p:grpSpPr>
          <p:sp>
            <p:nvSpPr>
              <p:cNvPr id="26639" name="Text Box 15"/>
              <p:cNvSpPr txBox="1">
                <a:spLocks noChangeArrowheads="1"/>
              </p:cNvSpPr>
              <p:nvPr/>
            </p:nvSpPr>
            <p:spPr bwMode="auto">
              <a:xfrm>
                <a:off x="119" y="3124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>
                    <a:ea typeface="ＭＳ Ｐゴシック" charset="-128"/>
                    <a:cs typeface="ＭＳ Ｐゴシック" charset="-128"/>
                  </a:rPr>
                  <a:t>me</a:t>
                </a:r>
              </a:p>
            </p:txBody>
          </p:sp>
          <p:sp>
            <p:nvSpPr>
              <p:cNvPr id="26640" name="Text Box 16"/>
              <p:cNvSpPr txBox="1">
                <a:spLocks noChangeArrowheads="1"/>
              </p:cNvSpPr>
              <p:nvPr/>
            </p:nvSpPr>
            <p:spPr bwMode="auto">
              <a:xfrm>
                <a:off x="95" y="3416"/>
                <a:ext cx="4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ea typeface="ＭＳ Ｐゴシック" charset="-128"/>
                    <a:cs typeface="ＭＳ Ｐゴシック" charset="-128"/>
                  </a:rPr>
                  <a:t>you</a:t>
                </a:r>
              </a:p>
            </p:txBody>
          </p:sp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179" y="370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ea typeface="ＭＳ Ｐゴシック" charset="-128"/>
                    <a:cs typeface="ＭＳ Ｐゴシック" charset="-128"/>
                  </a:rPr>
                  <a:t>it</a:t>
                </a: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32" y="3047"/>
              <a:ext cx="451" cy="973"/>
              <a:chOff x="432" y="3047"/>
              <a:chExt cx="451" cy="973"/>
            </a:xfrm>
          </p:grpSpPr>
          <p:sp>
            <p:nvSpPr>
              <p:cNvPr id="26643" name="Arc 19"/>
              <p:cNvSpPr>
                <a:spLocks/>
              </p:cNvSpPr>
              <p:nvPr/>
            </p:nvSpPr>
            <p:spPr bwMode="auto">
              <a:xfrm rot="16200000" flipV="1">
                <a:off x="600" y="2879"/>
                <a:ext cx="115" cy="451"/>
              </a:xfrm>
              <a:custGeom>
                <a:avLst/>
                <a:gdLst>
                  <a:gd name="G0" fmla="+- 0 0 0"/>
                  <a:gd name="G1" fmla="+- 16236 0 0"/>
                  <a:gd name="G2" fmla="+- 21600 0 0"/>
                  <a:gd name="T0" fmla="*/ 14246 w 21600"/>
                  <a:gd name="T1" fmla="*/ 0 h 37640"/>
                  <a:gd name="T2" fmla="*/ 2905 w 21600"/>
                  <a:gd name="T3" fmla="*/ 37640 h 37640"/>
                  <a:gd name="T4" fmla="*/ 0 w 21600"/>
                  <a:gd name="T5" fmla="*/ 16236 h 37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640" fill="none" extrusionOk="0">
                    <a:moveTo>
                      <a:pt x="14246" y="-1"/>
                    </a:moveTo>
                    <a:cubicBezTo>
                      <a:pt x="18920" y="4101"/>
                      <a:pt x="21600" y="10017"/>
                      <a:pt x="21600" y="16236"/>
                    </a:cubicBezTo>
                    <a:cubicBezTo>
                      <a:pt x="21600" y="27042"/>
                      <a:pt x="13613" y="36186"/>
                      <a:pt x="2904" y="37639"/>
                    </a:cubicBezTo>
                  </a:path>
                  <a:path w="21600" h="37640" stroke="0" extrusionOk="0">
                    <a:moveTo>
                      <a:pt x="14246" y="-1"/>
                    </a:moveTo>
                    <a:cubicBezTo>
                      <a:pt x="18920" y="4101"/>
                      <a:pt x="21600" y="10017"/>
                      <a:pt x="21600" y="16236"/>
                    </a:cubicBezTo>
                    <a:cubicBezTo>
                      <a:pt x="21600" y="27042"/>
                      <a:pt x="13613" y="36186"/>
                      <a:pt x="2904" y="37639"/>
                    </a:cubicBezTo>
                    <a:lnTo>
                      <a:pt x="0" y="1623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4" name="Arc 20"/>
              <p:cNvSpPr>
                <a:spLocks/>
              </p:cNvSpPr>
              <p:nvPr/>
            </p:nvSpPr>
            <p:spPr bwMode="auto">
              <a:xfrm rot="5400000">
                <a:off x="600" y="3737"/>
                <a:ext cx="115" cy="451"/>
              </a:xfrm>
              <a:custGeom>
                <a:avLst/>
                <a:gdLst>
                  <a:gd name="G0" fmla="+- 0 0 0"/>
                  <a:gd name="G1" fmla="+- 16236 0 0"/>
                  <a:gd name="G2" fmla="+- 21600 0 0"/>
                  <a:gd name="T0" fmla="*/ 14246 w 21600"/>
                  <a:gd name="T1" fmla="*/ 0 h 37640"/>
                  <a:gd name="T2" fmla="*/ 2905 w 21600"/>
                  <a:gd name="T3" fmla="*/ 37640 h 37640"/>
                  <a:gd name="T4" fmla="*/ 0 w 21600"/>
                  <a:gd name="T5" fmla="*/ 16236 h 37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640" fill="none" extrusionOk="0">
                    <a:moveTo>
                      <a:pt x="14246" y="-1"/>
                    </a:moveTo>
                    <a:cubicBezTo>
                      <a:pt x="18920" y="4101"/>
                      <a:pt x="21600" y="10017"/>
                      <a:pt x="21600" y="16236"/>
                    </a:cubicBezTo>
                    <a:cubicBezTo>
                      <a:pt x="21600" y="27042"/>
                      <a:pt x="13613" y="36186"/>
                      <a:pt x="2904" y="37639"/>
                    </a:cubicBezTo>
                  </a:path>
                  <a:path w="21600" h="37640" stroke="0" extrusionOk="0">
                    <a:moveTo>
                      <a:pt x="14246" y="-1"/>
                    </a:moveTo>
                    <a:cubicBezTo>
                      <a:pt x="18920" y="4101"/>
                      <a:pt x="21600" y="10017"/>
                      <a:pt x="21600" y="16236"/>
                    </a:cubicBezTo>
                    <a:cubicBezTo>
                      <a:pt x="21600" y="27042"/>
                      <a:pt x="13613" y="36186"/>
                      <a:pt x="2904" y="37639"/>
                    </a:cubicBezTo>
                    <a:lnTo>
                      <a:pt x="0" y="1623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>
                <a:off x="492" y="3540"/>
                <a:ext cx="32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3406775" y="5291769"/>
            <a:ext cx="2590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265863" y="4769482"/>
            <a:ext cx="1425575" cy="1016000"/>
          </a:xfrm>
          <a:prstGeom prst="rect">
            <a:avLst/>
          </a:prstGeom>
          <a:solidFill>
            <a:srgbClr val="70BA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ea typeface="ＭＳ Ｐゴシック" charset="-128"/>
                <a:cs typeface="ＭＳ Ｐゴシック" charset="-128"/>
              </a:rPr>
              <a:t>clinical + research data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691438" y="3807457"/>
            <a:ext cx="1425575" cy="2501900"/>
            <a:chOff x="4845" y="2569"/>
            <a:chExt cx="898" cy="1576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4845" y="2569"/>
              <a:ext cx="8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  <a:cs typeface="ＭＳ Ｐゴシック" charset="-128"/>
                </a:rPr>
                <a:t>genetic counseling</a:t>
              </a: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4845" y="3029"/>
              <a:ext cx="8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ea typeface="ＭＳ Ｐゴシック" charset="-128"/>
                  <a:cs typeface="ＭＳ Ｐゴシック" charset="-128"/>
                </a:rPr>
                <a:t>health statistics</a:t>
              </a: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4845" y="3489"/>
              <a:ext cx="8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  <a:cs typeface="ＭＳ Ｐゴシック" charset="-128"/>
                </a:rPr>
                <a:t>forensics</a:t>
              </a:r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4845" y="3777"/>
              <a:ext cx="8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ＭＳ Ｐゴシック" charset="-128"/>
                  <a:cs typeface="ＭＳ Ｐゴシック" charset="-128"/>
                </a:rPr>
                <a:t>basic research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162800" y="3904294"/>
            <a:ext cx="1893888" cy="2379663"/>
            <a:chOff x="4512" y="2640"/>
            <a:chExt cx="1193" cy="1499"/>
          </a:xfrm>
        </p:grpSpPr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4752" y="2640"/>
              <a:ext cx="89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  <a:cs typeface="ＭＳ Ｐゴシック" charset="-128"/>
                </a:rPr>
                <a:t>molecules</a:t>
              </a:r>
            </a:p>
          </p:txBody>
        </p:sp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4512" y="3945"/>
              <a:ext cx="11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ea typeface="ＭＳ Ｐゴシック" charset="-128"/>
                  <a:cs typeface="ＭＳ Ｐゴシック" charset="-128"/>
                </a:rPr>
                <a:t>experiments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724275" y="4682169"/>
            <a:ext cx="1828800" cy="320675"/>
            <a:chOff x="2146" y="2565"/>
            <a:chExt cx="1612" cy="322"/>
          </a:xfrm>
        </p:grpSpPr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2146" y="2566"/>
              <a:ext cx="230" cy="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2376" y="2565"/>
              <a:ext cx="230" cy="321"/>
            </a:xfrm>
            <a:prstGeom prst="rect">
              <a:avLst/>
            </a:prstGeom>
            <a:solidFill>
              <a:srgbClr val="EE2D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A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2606" y="2565"/>
              <a:ext cx="230" cy="321"/>
            </a:xfrm>
            <a:prstGeom prst="rect">
              <a:avLst/>
            </a:prstGeom>
            <a:solidFill>
              <a:srgbClr val="E0E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T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2837" y="2566"/>
              <a:ext cx="230" cy="321"/>
            </a:xfrm>
            <a:prstGeom prst="rect">
              <a:avLst/>
            </a:prstGeom>
            <a:solidFill>
              <a:srgbClr val="E0E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T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3067" y="2565"/>
              <a:ext cx="230" cy="321"/>
            </a:xfrm>
            <a:prstGeom prst="rect">
              <a:avLst/>
            </a:prstGeom>
            <a:solidFill>
              <a:srgbClr val="EE2D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A</a:t>
              </a:r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3297" y="2565"/>
              <a:ext cx="230" cy="321"/>
            </a:xfrm>
            <a:prstGeom prst="rect">
              <a:avLst/>
            </a:prstGeom>
            <a:solidFill>
              <a:srgbClr val="29CB1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  <p:sp>
          <p:nvSpPr>
            <p:cNvPr id="26663" name="Rectangle 39"/>
            <p:cNvSpPr>
              <a:spLocks noChangeArrowheads="1"/>
            </p:cNvSpPr>
            <p:nvPr/>
          </p:nvSpPr>
          <p:spPr bwMode="auto">
            <a:xfrm>
              <a:off x="3528" y="2565"/>
              <a:ext cx="230" cy="321"/>
            </a:xfrm>
            <a:prstGeom prst="rect">
              <a:avLst/>
            </a:prstGeom>
            <a:solidFill>
              <a:srgbClr val="EE2D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ea typeface="ＭＳ Ｐゴシック" charset="-128"/>
                  <a:cs typeface="ＭＳ Ｐゴシック" charset="-128"/>
                </a:rPr>
                <a:t>A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753225" y="4129719"/>
            <a:ext cx="714375" cy="2079625"/>
            <a:chOff x="4254" y="2772"/>
            <a:chExt cx="450" cy="1310"/>
          </a:xfrm>
        </p:grpSpPr>
        <p:sp>
          <p:nvSpPr>
            <p:cNvPr id="26665" name="Arc 41"/>
            <p:cNvSpPr>
              <a:spLocks/>
            </p:cNvSpPr>
            <p:nvPr/>
          </p:nvSpPr>
          <p:spPr bwMode="auto">
            <a:xfrm rot="16200000" flipV="1">
              <a:off x="4430" y="2746"/>
              <a:ext cx="247" cy="300"/>
            </a:xfrm>
            <a:custGeom>
              <a:avLst/>
              <a:gdLst>
                <a:gd name="G0" fmla="+- 0 0 0"/>
                <a:gd name="G1" fmla="+- 3641 0 0"/>
                <a:gd name="G2" fmla="+- 21600 0 0"/>
                <a:gd name="T0" fmla="*/ 21291 w 21600"/>
                <a:gd name="T1" fmla="*/ 0 h 25045"/>
                <a:gd name="T2" fmla="*/ 2905 w 21600"/>
                <a:gd name="T3" fmla="*/ 25045 h 25045"/>
                <a:gd name="T4" fmla="*/ 0 w 21600"/>
                <a:gd name="T5" fmla="*/ 3641 h 25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045" fill="none" extrusionOk="0">
                  <a:moveTo>
                    <a:pt x="21290" y="0"/>
                  </a:moveTo>
                  <a:cubicBezTo>
                    <a:pt x="21496" y="1202"/>
                    <a:pt x="21600" y="2420"/>
                    <a:pt x="21600" y="3641"/>
                  </a:cubicBezTo>
                  <a:cubicBezTo>
                    <a:pt x="21600" y="14447"/>
                    <a:pt x="13613" y="23591"/>
                    <a:pt x="2904" y="25044"/>
                  </a:cubicBezTo>
                </a:path>
                <a:path w="21600" h="25045" stroke="0" extrusionOk="0">
                  <a:moveTo>
                    <a:pt x="21290" y="0"/>
                  </a:moveTo>
                  <a:cubicBezTo>
                    <a:pt x="21496" y="1202"/>
                    <a:pt x="21600" y="2420"/>
                    <a:pt x="21600" y="3641"/>
                  </a:cubicBezTo>
                  <a:cubicBezTo>
                    <a:pt x="21600" y="14447"/>
                    <a:pt x="13613" y="23591"/>
                    <a:pt x="2904" y="25044"/>
                  </a:cubicBezTo>
                  <a:lnTo>
                    <a:pt x="0" y="364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6" name="Arc 42"/>
            <p:cNvSpPr>
              <a:spLocks/>
            </p:cNvSpPr>
            <p:nvPr/>
          </p:nvSpPr>
          <p:spPr bwMode="auto">
            <a:xfrm rot="5400000">
              <a:off x="4307" y="3835"/>
              <a:ext cx="194" cy="300"/>
            </a:xfrm>
            <a:custGeom>
              <a:avLst/>
              <a:gdLst>
                <a:gd name="G0" fmla="+- 0 0 0"/>
                <a:gd name="G1" fmla="+- 3641 0 0"/>
                <a:gd name="G2" fmla="+- 21600 0 0"/>
                <a:gd name="T0" fmla="*/ 21291 w 21600"/>
                <a:gd name="T1" fmla="*/ 0 h 25045"/>
                <a:gd name="T2" fmla="*/ 2905 w 21600"/>
                <a:gd name="T3" fmla="*/ 25045 h 25045"/>
                <a:gd name="T4" fmla="*/ 0 w 21600"/>
                <a:gd name="T5" fmla="*/ 3641 h 25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045" fill="none" extrusionOk="0">
                  <a:moveTo>
                    <a:pt x="21290" y="0"/>
                  </a:moveTo>
                  <a:cubicBezTo>
                    <a:pt x="21496" y="1202"/>
                    <a:pt x="21600" y="2420"/>
                    <a:pt x="21600" y="3641"/>
                  </a:cubicBezTo>
                  <a:cubicBezTo>
                    <a:pt x="21600" y="14447"/>
                    <a:pt x="13613" y="23591"/>
                    <a:pt x="2904" y="25044"/>
                  </a:cubicBezTo>
                </a:path>
                <a:path w="21600" h="25045" stroke="0" extrusionOk="0">
                  <a:moveTo>
                    <a:pt x="21290" y="0"/>
                  </a:moveTo>
                  <a:cubicBezTo>
                    <a:pt x="21496" y="1202"/>
                    <a:pt x="21600" y="2420"/>
                    <a:pt x="21600" y="3641"/>
                  </a:cubicBezTo>
                  <a:cubicBezTo>
                    <a:pt x="21600" y="14447"/>
                    <a:pt x="13613" y="23591"/>
                    <a:pt x="2904" y="25044"/>
                  </a:cubicBezTo>
                  <a:lnTo>
                    <a:pt x="0" y="364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46" grpId="0" animBg="1"/>
      <p:bldP spid="26647" grpId="0" animBg="1"/>
      <p:bldP spid="266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981" y="202077"/>
            <a:ext cx="7553325" cy="609600"/>
          </a:xfrm>
        </p:spPr>
        <p:txBody>
          <a:bodyPr anchor="ctr"/>
          <a:lstStyle/>
          <a:p>
            <a:r>
              <a:rPr lang="en-US" sz="3200" b="1" dirty="0"/>
              <a:t>Personal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06538" y="2286000"/>
            <a:ext cx="1371600" cy="1219200"/>
          </a:xfrm>
          <a:prstGeom prst="rect">
            <a:avLst/>
          </a:prstGeom>
          <a:solidFill>
            <a:srgbClr val="45C75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5C75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2800" b="1">
                <a:ea typeface="ＭＳ Ｐゴシック" charset="-128"/>
                <a:cs typeface="ＭＳ Ｐゴシック" charset="-128"/>
              </a:rPr>
              <a:t>Box 1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47800" y="3810000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ＭＳ Ｐゴシック" charset="-128"/>
                <a:cs typeface="ＭＳ Ｐゴシック" charset="-128"/>
              </a:rPr>
              <a:t>MY GENES</a:t>
            </a:r>
          </a:p>
        </p:txBody>
      </p:sp>
      <p:sp>
        <p:nvSpPr>
          <p:cNvPr id="28677" name="Arc 5"/>
          <p:cNvSpPr>
            <a:spLocks/>
          </p:cNvSpPr>
          <p:nvPr/>
        </p:nvSpPr>
        <p:spPr bwMode="auto">
          <a:xfrm rot="10800000" flipV="1">
            <a:off x="914400" y="2895600"/>
            <a:ext cx="350838" cy="1017588"/>
          </a:xfrm>
          <a:custGeom>
            <a:avLst/>
            <a:gdLst>
              <a:gd name="G0" fmla="+- 731 0 0"/>
              <a:gd name="G1" fmla="+- 21600 0 0"/>
              <a:gd name="G2" fmla="+- 21600 0 0"/>
              <a:gd name="T0" fmla="*/ 0 w 22331"/>
              <a:gd name="T1" fmla="*/ 12 h 43004"/>
              <a:gd name="T2" fmla="*/ 3636 w 22331"/>
              <a:gd name="T3" fmla="*/ 43004 h 43004"/>
              <a:gd name="T4" fmla="*/ 731 w 22331"/>
              <a:gd name="T5" fmla="*/ 21600 h 4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1" h="43004" fill="none" extrusionOk="0">
                <a:moveTo>
                  <a:pt x="0" y="12"/>
                </a:moveTo>
                <a:cubicBezTo>
                  <a:pt x="243" y="4"/>
                  <a:pt x="487" y="-1"/>
                  <a:pt x="731" y="-1"/>
                </a:cubicBezTo>
                <a:cubicBezTo>
                  <a:pt x="12660" y="0"/>
                  <a:pt x="22331" y="9670"/>
                  <a:pt x="22331" y="21600"/>
                </a:cubicBezTo>
                <a:cubicBezTo>
                  <a:pt x="22331" y="32406"/>
                  <a:pt x="14344" y="41550"/>
                  <a:pt x="3635" y="43003"/>
                </a:cubicBezTo>
              </a:path>
              <a:path w="22331" h="43004" stroke="0" extrusionOk="0">
                <a:moveTo>
                  <a:pt x="0" y="12"/>
                </a:moveTo>
                <a:cubicBezTo>
                  <a:pt x="243" y="4"/>
                  <a:pt x="487" y="-1"/>
                  <a:pt x="731" y="-1"/>
                </a:cubicBezTo>
                <a:cubicBezTo>
                  <a:pt x="12660" y="0"/>
                  <a:pt x="22331" y="9670"/>
                  <a:pt x="22331" y="21600"/>
                </a:cubicBezTo>
                <a:cubicBezTo>
                  <a:pt x="22331" y="32406"/>
                  <a:pt x="14344" y="41550"/>
                  <a:pt x="3635" y="43003"/>
                </a:cubicBezTo>
                <a:lnTo>
                  <a:pt x="73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06775" y="2286000"/>
            <a:ext cx="4365625" cy="1219200"/>
            <a:chOff x="2146" y="1440"/>
            <a:chExt cx="2750" cy="768"/>
          </a:xfrm>
        </p:grpSpPr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032" y="1440"/>
              <a:ext cx="864" cy="768"/>
            </a:xfrm>
            <a:prstGeom prst="rect">
              <a:avLst/>
            </a:prstGeom>
            <a:solidFill>
              <a:srgbClr val="F1A95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1A959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en-US" sz="2800" b="1">
                  <a:ea typeface="ＭＳ Ｐゴシック" charset="-128"/>
                  <a:cs typeface="ＭＳ Ｐゴシック" charset="-128"/>
                </a:rPr>
                <a:t>Box 2</a:t>
              </a: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2146" y="1824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765800" y="4648200"/>
            <a:ext cx="2997200" cy="762000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How will drugs X, Y, Z affect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ME</a:t>
            </a:r>
            <a:r>
              <a:rPr lang="en-US" sz="2000" b="1">
                <a:ea typeface="ＭＳ Ｐゴシック" charset="-128"/>
                <a:cs typeface="ＭＳ Ｐゴシック" charset="-128"/>
              </a:rPr>
              <a:t>?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997575" y="2894013"/>
            <a:ext cx="2613025" cy="1312862"/>
            <a:chOff x="3778" y="1823"/>
            <a:chExt cx="1646" cy="827"/>
          </a:xfrm>
        </p:grpSpPr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3778" y="2400"/>
              <a:ext cx="13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ea typeface="ＭＳ Ｐゴシック" charset="-128"/>
                  <a:cs typeface="ＭＳ Ｐゴシック" charset="-128"/>
                </a:rPr>
                <a:t>MY TREATMENT</a:t>
              </a:r>
            </a:p>
          </p:txBody>
        </p:sp>
        <p:sp>
          <p:nvSpPr>
            <p:cNvPr id="28684" name="Arc 12"/>
            <p:cNvSpPr>
              <a:spLocks/>
            </p:cNvSpPr>
            <p:nvPr/>
          </p:nvSpPr>
          <p:spPr bwMode="auto">
            <a:xfrm flipV="1">
              <a:off x="5203" y="1823"/>
              <a:ext cx="221" cy="641"/>
            </a:xfrm>
            <a:custGeom>
              <a:avLst/>
              <a:gdLst>
                <a:gd name="G0" fmla="+- 731 0 0"/>
                <a:gd name="G1" fmla="+- 21600 0 0"/>
                <a:gd name="G2" fmla="+- 21600 0 0"/>
                <a:gd name="T0" fmla="*/ 0 w 22331"/>
                <a:gd name="T1" fmla="*/ 12 h 43004"/>
                <a:gd name="T2" fmla="*/ 3636 w 22331"/>
                <a:gd name="T3" fmla="*/ 43004 h 43004"/>
                <a:gd name="T4" fmla="*/ 731 w 22331"/>
                <a:gd name="T5" fmla="*/ 21600 h 4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1" h="43004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1" y="-1"/>
                  </a:cubicBezTo>
                  <a:cubicBezTo>
                    <a:pt x="12660" y="0"/>
                    <a:pt x="22331" y="9670"/>
                    <a:pt x="22331" y="21600"/>
                  </a:cubicBezTo>
                  <a:cubicBezTo>
                    <a:pt x="22331" y="32406"/>
                    <a:pt x="14344" y="41550"/>
                    <a:pt x="3635" y="43003"/>
                  </a:cubicBezTo>
                </a:path>
                <a:path w="22331" h="43004" stroke="0" extrusionOk="0">
                  <a:moveTo>
                    <a:pt x="0" y="12"/>
                  </a:moveTo>
                  <a:cubicBezTo>
                    <a:pt x="243" y="4"/>
                    <a:pt x="487" y="-1"/>
                    <a:pt x="731" y="-1"/>
                  </a:cubicBezTo>
                  <a:cubicBezTo>
                    <a:pt x="12660" y="0"/>
                    <a:pt x="22331" y="9670"/>
                    <a:pt x="22331" y="21600"/>
                  </a:cubicBezTo>
                  <a:cubicBezTo>
                    <a:pt x="22331" y="32406"/>
                    <a:pt x="14344" y="41550"/>
                    <a:pt x="3635" y="43003"/>
                  </a:cubicBezTo>
                  <a:lnTo>
                    <a:pt x="73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613400" y="5730875"/>
            <a:ext cx="3302000" cy="762000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How will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MY BODY</a:t>
            </a:r>
            <a:r>
              <a:rPr lang="en-US" sz="2000" b="1">
                <a:ea typeface="ＭＳ Ｐゴシック" charset="-128"/>
                <a:cs typeface="ＭＳ Ｐゴシック" charset="-128"/>
              </a:rPr>
              <a:t> metabolize drugs X, Y, Z?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06538" y="2286000"/>
            <a:ext cx="1371600" cy="1219200"/>
          </a:xfrm>
          <a:prstGeom prst="rect">
            <a:avLst/>
          </a:prstGeom>
          <a:solidFill>
            <a:srgbClr val="45C75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5C75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2800" b="1">
                <a:ea typeface="ＭＳ Ｐゴシック" charset="-128"/>
                <a:cs typeface="ＭＳ Ｐゴシック" charset="-128"/>
              </a:rPr>
              <a:t>Box 1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36675" y="37465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a typeface="ＭＳ Ｐゴシック" charset="-128"/>
                <a:cs typeface="ＭＳ Ｐゴシック" charset="-128"/>
              </a:rPr>
              <a:t>NEW PATHOGEN</a:t>
            </a:r>
          </a:p>
        </p:txBody>
      </p:sp>
      <p:sp>
        <p:nvSpPr>
          <p:cNvPr id="30725" name="Arc 5"/>
          <p:cNvSpPr>
            <a:spLocks/>
          </p:cNvSpPr>
          <p:nvPr/>
        </p:nvSpPr>
        <p:spPr bwMode="auto">
          <a:xfrm rot="10800000" flipV="1">
            <a:off x="914400" y="2895600"/>
            <a:ext cx="350838" cy="1017588"/>
          </a:xfrm>
          <a:custGeom>
            <a:avLst/>
            <a:gdLst>
              <a:gd name="G0" fmla="+- 731 0 0"/>
              <a:gd name="G1" fmla="+- 21600 0 0"/>
              <a:gd name="G2" fmla="+- 21600 0 0"/>
              <a:gd name="T0" fmla="*/ 0 w 22331"/>
              <a:gd name="T1" fmla="*/ 12 h 43004"/>
              <a:gd name="T2" fmla="*/ 3636 w 22331"/>
              <a:gd name="T3" fmla="*/ 43004 h 43004"/>
              <a:gd name="T4" fmla="*/ 731 w 22331"/>
              <a:gd name="T5" fmla="*/ 21600 h 4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1" h="43004" fill="none" extrusionOk="0">
                <a:moveTo>
                  <a:pt x="0" y="12"/>
                </a:moveTo>
                <a:cubicBezTo>
                  <a:pt x="243" y="4"/>
                  <a:pt x="487" y="-1"/>
                  <a:pt x="731" y="-1"/>
                </a:cubicBezTo>
                <a:cubicBezTo>
                  <a:pt x="12660" y="0"/>
                  <a:pt x="22331" y="9670"/>
                  <a:pt x="22331" y="21600"/>
                </a:cubicBezTo>
                <a:cubicBezTo>
                  <a:pt x="22331" y="32406"/>
                  <a:pt x="14344" y="41550"/>
                  <a:pt x="3635" y="43003"/>
                </a:cubicBezTo>
              </a:path>
              <a:path w="22331" h="43004" stroke="0" extrusionOk="0">
                <a:moveTo>
                  <a:pt x="0" y="12"/>
                </a:moveTo>
                <a:cubicBezTo>
                  <a:pt x="243" y="4"/>
                  <a:pt x="487" y="-1"/>
                  <a:pt x="731" y="-1"/>
                </a:cubicBezTo>
                <a:cubicBezTo>
                  <a:pt x="12660" y="0"/>
                  <a:pt x="22331" y="9670"/>
                  <a:pt x="22331" y="21600"/>
                </a:cubicBezTo>
                <a:cubicBezTo>
                  <a:pt x="22331" y="32406"/>
                  <a:pt x="14344" y="41550"/>
                  <a:pt x="3635" y="43003"/>
                </a:cubicBezTo>
                <a:lnTo>
                  <a:pt x="73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06775" y="2286000"/>
            <a:ext cx="4365625" cy="1219200"/>
            <a:chOff x="2146" y="1440"/>
            <a:chExt cx="2750" cy="768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4032" y="1440"/>
              <a:ext cx="864" cy="768"/>
            </a:xfrm>
            <a:prstGeom prst="rect">
              <a:avLst/>
            </a:prstGeom>
            <a:solidFill>
              <a:srgbClr val="F1A95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1A959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en-US" sz="2800" b="1">
                  <a:ea typeface="ＭＳ Ｐゴシック" charset="-128"/>
                  <a:cs typeface="ＭＳ Ｐゴシック" charset="-128"/>
                </a:rPr>
                <a:t>Box 2</a:t>
              </a: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146" y="1824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81650" y="4467225"/>
            <a:ext cx="2997200" cy="457200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Analyze the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PARTS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91200" y="2819400"/>
            <a:ext cx="2895600" cy="1387475"/>
            <a:chOff x="3648" y="1776"/>
            <a:chExt cx="1824" cy="874"/>
          </a:xfrm>
        </p:grpSpPr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3648" y="2400"/>
              <a:ext cx="15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ea typeface="ＭＳ Ｐゴシック" charset="-128"/>
                  <a:cs typeface="ＭＳ Ｐゴシック" charset="-128"/>
                </a:rPr>
                <a:t>RAPID RESPONSE</a:t>
              </a:r>
            </a:p>
          </p:txBody>
        </p:sp>
        <p:sp>
          <p:nvSpPr>
            <p:cNvPr id="30732" name="Arc 12"/>
            <p:cNvSpPr>
              <a:spLocks/>
            </p:cNvSpPr>
            <p:nvPr/>
          </p:nvSpPr>
          <p:spPr bwMode="auto">
            <a:xfrm flipV="1">
              <a:off x="5251" y="1776"/>
              <a:ext cx="221" cy="641"/>
            </a:xfrm>
            <a:custGeom>
              <a:avLst/>
              <a:gdLst>
                <a:gd name="G0" fmla="+- 731 0 0"/>
                <a:gd name="G1" fmla="+- 21600 0 0"/>
                <a:gd name="G2" fmla="+- 21600 0 0"/>
                <a:gd name="T0" fmla="*/ 0 w 22331"/>
                <a:gd name="T1" fmla="*/ 12 h 43004"/>
                <a:gd name="T2" fmla="*/ 3636 w 22331"/>
                <a:gd name="T3" fmla="*/ 43004 h 43004"/>
                <a:gd name="T4" fmla="*/ 731 w 22331"/>
                <a:gd name="T5" fmla="*/ 21600 h 4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1" h="43004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1" y="-1"/>
                  </a:cubicBezTo>
                  <a:cubicBezTo>
                    <a:pt x="12660" y="0"/>
                    <a:pt x="22331" y="9670"/>
                    <a:pt x="22331" y="21600"/>
                  </a:cubicBezTo>
                  <a:cubicBezTo>
                    <a:pt x="22331" y="32406"/>
                    <a:pt x="14344" y="41550"/>
                    <a:pt x="3635" y="43003"/>
                  </a:cubicBezTo>
                </a:path>
                <a:path w="22331" h="43004" stroke="0" extrusionOk="0">
                  <a:moveTo>
                    <a:pt x="0" y="12"/>
                  </a:moveTo>
                  <a:cubicBezTo>
                    <a:pt x="243" y="4"/>
                    <a:pt x="487" y="-1"/>
                    <a:pt x="731" y="-1"/>
                  </a:cubicBezTo>
                  <a:cubicBezTo>
                    <a:pt x="12660" y="0"/>
                    <a:pt x="22331" y="9670"/>
                    <a:pt x="22331" y="21600"/>
                  </a:cubicBezTo>
                  <a:cubicBezTo>
                    <a:pt x="22331" y="32406"/>
                    <a:pt x="14344" y="41550"/>
                    <a:pt x="3635" y="43003"/>
                  </a:cubicBezTo>
                  <a:lnTo>
                    <a:pt x="73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72100" y="5159375"/>
            <a:ext cx="3302000" cy="762000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Test existing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DRUGS</a:t>
            </a:r>
            <a:r>
              <a:rPr lang="en-US" sz="2000" b="1">
                <a:ea typeface="ＭＳ Ｐゴシック" charset="-128"/>
                <a:cs typeface="ＭＳ Ｐゴシック" charset="-128"/>
              </a:rPr>
              <a:t> at many sites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537200" y="6143625"/>
            <a:ext cx="3378200" cy="457200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Preliminary </a:t>
            </a:r>
            <a:r>
              <a:rPr lang="en-US" sz="2400" b="1">
                <a:ea typeface="ＭＳ Ｐゴシック" charset="-128"/>
                <a:cs typeface="ＭＳ Ｐゴシック" charset="-128"/>
              </a:rPr>
              <a:t>VACCINE</a:t>
            </a:r>
            <a:endParaRPr lang="en-US" sz="2800" b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18981" y="202077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Community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3" grpId="0" animBg="1"/>
      <p:bldP spid="307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43050" y="3524211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ＭＳ Ｐゴシック" charset="-128"/>
                <a:cs typeface="ＭＳ Ｐゴシック" charset="-128"/>
              </a:rPr>
              <a:t>MY IDEA</a:t>
            </a:r>
          </a:p>
        </p:txBody>
      </p:sp>
      <p:sp>
        <p:nvSpPr>
          <p:cNvPr id="32772" name="Arc 4"/>
          <p:cNvSpPr>
            <a:spLocks/>
          </p:cNvSpPr>
          <p:nvPr/>
        </p:nvSpPr>
        <p:spPr bwMode="auto">
          <a:xfrm rot="10800000" flipV="1">
            <a:off x="836613" y="2419311"/>
            <a:ext cx="474662" cy="1447800"/>
          </a:xfrm>
          <a:custGeom>
            <a:avLst/>
            <a:gdLst>
              <a:gd name="G0" fmla="+- 8567 0 0"/>
              <a:gd name="G1" fmla="+- 21600 0 0"/>
              <a:gd name="G2" fmla="+- 21600 0 0"/>
              <a:gd name="T0" fmla="*/ 7836 w 30167"/>
              <a:gd name="T1" fmla="*/ 12 h 43200"/>
              <a:gd name="T2" fmla="*/ 0 w 30167"/>
              <a:gd name="T3" fmla="*/ 41429 h 43200"/>
              <a:gd name="T4" fmla="*/ 8567 w 3016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167" h="43200" fill="none" extrusionOk="0">
                <a:moveTo>
                  <a:pt x="7836" y="12"/>
                </a:moveTo>
                <a:cubicBezTo>
                  <a:pt x="8079" y="4"/>
                  <a:pt x="8323" y="-1"/>
                  <a:pt x="8567" y="-1"/>
                </a:cubicBezTo>
                <a:cubicBezTo>
                  <a:pt x="20496" y="0"/>
                  <a:pt x="30167" y="9670"/>
                  <a:pt x="30167" y="21600"/>
                </a:cubicBezTo>
                <a:cubicBezTo>
                  <a:pt x="30167" y="33529"/>
                  <a:pt x="20496" y="43200"/>
                  <a:pt x="8567" y="43200"/>
                </a:cubicBezTo>
                <a:cubicBezTo>
                  <a:pt x="5620" y="43199"/>
                  <a:pt x="2705" y="42597"/>
                  <a:pt x="0" y="41428"/>
                </a:cubicBezTo>
              </a:path>
              <a:path w="30167" h="43200" stroke="0" extrusionOk="0">
                <a:moveTo>
                  <a:pt x="7836" y="12"/>
                </a:moveTo>
                <a:cubicBezTo>
                  <a:pt x="8079" y="4"/>
                  <a:pt x="8323" y="-1"/>
                  <a:pt x="8567" y="-1"/>
                </a:cubicBezTo>
                <a:cubicBezTo>
                  <a:pt x="20496" y="0"/>
                  <a:pt x="30167" y="9670"/>
                  <a:pt x="30167" y="21600"/>
                </a:cubicBezTo>
                <a:cubicBezTo>
                  <a:pt x="30167" y="33529"/>
                  <a:pt x="20496" y="43200"/>
                  <a:pt x="8567" y="43200"/>
                </a:cubicBezTo>
                <a:cubicBezTo>
                  <a:pt x="5620" y="43199"/>
                  <a:pt x="2705" y="42597"/>
                  <a:pt x="0" y="41428"/>
                </a:cubicBezTo>
                <a:lnTo>
                  <a:pt x="856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06775" y="1809711"/>
            <a:ext cx="4365625" cy="1219200"/>
            <a:chOff x="2146" y="1440"/>
            <a:chExt cx="2750" cy="768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4032" y="1440"/>
              <a:ext cx="864" cy="768"/>
            </a:xfrm>
            <a:prstGeom prst="rect">
              <a:avLst/>
            </a:prstGeom>
            <a:solidFill>
              <a:srgbClr val="F1A95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1A959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en-US" sz="2800" b="1">
                  <a:ea typeface="ＭＳ Ｐゴシック" charset="-128"/>
                  <a:cs typeface="ＭＳ Ｐゴシック" charset="-128"/>
                </a:rPr>
                <a:t>Box 2</a:t>
              </a:r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2146" y="1824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228284" y="4524935"/>
            <a:ext cx="2506701" cy="400110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new 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biochemistry</a:t>
            </a:r>
            <a:endParaRPr lang="en-US" sz="2000" b="1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2401849"/>
            <a:ext cx="2692400" cy="1436687"/>
            <a:chOff x="3744" y="1813"/>
            <a:chExt cx="1696" cy="905"/>
          </a:xfrm>
        </p:grpSpPr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3744" y="2468"/>
              <a:ext cx="1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ea typeface="ＭＳ Ｐゴシック" charset="-128"/>
                  <a:cs typeface="ＭＳ Ｐゴシック" charset="-128"/>
                </a:rPr>
                <a:t>MY DESIGN FOR...</a:t>
              </a:r>
            </a:p>
          </p:txBody>
        </p:sp>
        <p:sp>
          <p:nvSpPr>
            <p:cNvPr id="32779" name="Arc 11"/>
            <p:cNvSpPr>
              <a:spLocks/>
            </p:cNvSpPr>
            <p:nvPr/>
          </p:nvSpPr>
          <p:spPr bwMode="auto">
            <a:xfrm flipV="1">
              <a:off x="5219" y="1813"/>
              <a:ext cx="221" cy="641"/>
            </a:xfrm>
            <a:custGeom>
              <a:avLst/>
              <a:gdLst>
                <a:gd name="G0" fmla="+- 731 0 0"/>
                <a:gd name="G1" fmla="+- 21600 0 0"/>
                <a:gd name="G2" fmla="+- 21600 0 0"/>
                <a:gd name="T0" fmla="*/ 0 w 22331"/>
                <a:gd name="T1" fmla="*/ 12 h 43004"/>
                <a:gd name="T2" fmla="*/ 3636 w 22331"/>
                <a:gd name="T3" fmla="*/ 43004 h 43004"/>
                <a:gd name="T4" fmla="*/ 731 w 22331"/>
                <a:gd name="T5" fmla="*/ 21600 h 4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1" h="43004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1" y="-1"/>
                  </a:cubicBezTo>
                  <a:cubicBezTo>
                    <a:pt x="12660" y="0"/>
                    <a:pt x="22331" y="9670"/>
                    <a:pt x="22331" y="21600"/>
                  </a:cubicBezTo>
                  <a:cubicBezTo>
                    <a:pt x="22331" y="32406"/>
                    <a:pt x="14344" y="41550"/>
                    <a:pt x="3635" y="43003"/>
                  </a:cubicBezTo>
                </a:path>
                <a:path w="22331" h="43004" stroke="0" extrusionOk="0">
                  <a:moveTo>
                    <a:pt x="0" y="12"/>
                  </a:moveTo>
                  <a:cubicBezTo>
                    <a:pt x="243" y="4"/>
                    <a:pt x="487" y="-1"/>
                    <a:pt x="731" y="-1"/>
                  </a:cubicBezTo>
                  <a:cubicBezTo>
                    <a:pt x="12660" y="0"/>
                    <a:pt x="22331" y="9670"/>
                    <a:pt x="22331" y="21600"/>
                  </a:cubicBezTo>
                  <a:cubicBezTo>
                    <a:pt x="22331" y="32406"/>
                    <a:pt x="14344" y="41550"/>
                    <a:pt x="3635" y="43003"/>
                  </a:cubicBezTo>
                  <a:lnTo>
                    <a:pt x="73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660088" y="5089689"/>
            <a:ext cx="3302000" cy="396875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DNA nanostructures</a:t>
            </a:r>
          </a:p>
        </p:txBody>
      </p:sp>
      <p:pic>
        <p:nvPicPr>
          <p:cNvPr id="32781" name="Picture 13" descr="sb10067236az-001"/>
          <p:cNvPicPr>
            <a:picLocks noChangeAspect="1" noChangeArrowheads="1"/>
          </p:cNvPicPr>
          <p:nvPr/>
        </p:nvPicPr>
        <p:blipFill>
          <a:blip r:embed="rId3"/>
          <a:srcRect l="14020" r="15967"/>
          <a:stretch>
            <a:fillRect/>
          </a:stretch>
        </p:blipFill>
        <p:spPr bwMode="auto">
          <a:xfrm>
            <a:off x="1265238" y="1427124"/>
            <a:ext cx="1974850" cy="1985962"/>
          </a:xfrm>
          <a:prstGeom prst="rect">
            <a:avLst/>
          </a:prstGeom>
          <a:noFill/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768500" y="4012852"/>
            <a:ext cx="2525150" cy="396875"/>
          </a:xfrm>
          <a:prstGeom prst="rect">
            <a:avLst/>
          </a:prstGeom>
          <a:solidFill>
            <a:srgbClr val="C8E5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a typeface="ＭＳ Ｐゴシック" charset="-128"/>
                <a:cs typeface="ＭＳ Ｐゴシック" charset="-128"/>
              </a:rPr>
              <a:t>new vaccines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67799" y="4614337"/>
            <a:ext cx="3265179" cy="1632503"/>
            <a:chOff x="2067799" y="4614337"/>
            <a:chExt cx="3265179" cy="1632503"/>
          </a:xfrm>
        </p:grpSpPr>
        <p:pic>
          <p:nvPicPr>
            <p:cNvPr id="16" name="Picture 14" descr="ecoldiv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440678" y="4761626"/>
              <a:ext cx="1892300" cy="1482725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rcRect b="24138"/>
            <a:stretch>
              <a:fillRect/>
            </a:stretch>
          </p:blipFill>
          <p:spPr>
            <a:xfrm>
              <a:off x="2067799" y="4732131"/>
              <a:ext cx="1671637" cy="1514709"/>
            </a:xfrm>
            <a:prstGeom prst="rect">
              <a:avLst/>
            </a:prstGeom>
          </p:spPr>
        </p:pic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2219058" y="4614337"/>
              <a:ext cx="2997200" cy="396875"/>
            </a:xfrm>
            <a:prstGeom prst="rect">
              <a:avLst/>
            </a:prstGeom>
            <a:solidFill>
              <a:srgbClr val="C8E5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novel organisms</a:t>
              </a:r>
            </a:p>
          </p:txBody>
        </p: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818981" y="202077"/>
            <a:ext cx="7553325" cy="609600"/>
          </a:xfrm>
        </p:spPr>
        <p:txBody>
          <a:bodyPr anchor="ctr"/>
          <a:lstStyle/>
          <a:p>
            <a:r>
              <a:rPr lang="en-US" sz="3200" b="1" dirty="0" smtClean="0"/>
              <a:t>Creativity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80" grpId="0" animBg="1"/>
      <p:bldP spid="327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5530"/>
            <a:ext cx="7772400" cy="649517"/>
          </a:xfrm>
        </p:spPr>
        <p:txBody>
          <a:bodyPr anchor="ctr"/>
          <a:lstStyle/>
          <a:p>
            <a:r>
              <a:rPr lang="en-US" sz="3600" dirty="0">
                <a:solidFill>
                  <a:schemeClr val="tx1"/>
                </a:solidFill>
              </a:rPr>
              <a:t>DNA On-Demand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352800"/>
            <a:ext cx="7494588" cy="942975"/>
            <a:chOff x="480" y="2112"/>
            <a:chExt cx="4721" cy="594"/>
          </a:xfrm>
        </p:grpSpPr>
        <p:sp>
          <p:nvSpPr>
            <p:cNvPr id="198660" name="Text Box 4"/>
            <p:cNvSpPr txBox="1">
              <a:spLocks noChangeArrowheads="1"/>
            </p:cNvSpPr>
            <p:nvPr/>
          </p:nvSpPr>
          <p:spPr bwMode="auto">
            <a:xfrm>
              <a:off x="480" y="2418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10</a:t>
              </a:r>
              <a:r>
                <a:rPr lang="en-US" baseline="30000"/>
                <a:t>3</a:t>
              </a:r>
            </a:p>
          </p:txBody>
        </p:sp>
        <p:sp>
          <p:nvSpPr>
            <p:cNvPr id="198661" name="Text Box 5"/>
            <p:cNvSpPr txBox="1">
              <a:spLocks noChangeArrowheads="1"/>
            </p:cNvSpPr>
            <p:nvPr/>
          </p:nvSpPr>
          <p:spPr bwMode="auto">
            <a:xfrm>
              <a:off x="4800" y="2418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10</a:t>
              </a:r>
              <a:r>
                <a:rPr lang="en-US" baseline="30000"/>
                <a:t>6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72" y="2112"/>
              <a:ext cx="4320" cy="288"/>
              <a:chOff x="192" y="2112"/>
              <a:chExt cx="4320" cy="288"/>
            </a:xfrm>
          </p:grpSpPr>
          <p:sp>
            <p:nvSpPr>
              <p:cNvPr id="198659" name="Rectangle 3"/>
              <p:cNvSpPr>
                <a:spLocks noChangeArrowheads="1"/>
              </p:cNvSpPr>
              <p:nvPr/>
            </p:nvSpPr>
            <p:spPr bwMode="auto">
              <a:xfrm>
                <a:off x="192" y="2112"/>
                <a:ext cx="1440" cy="288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64" name="Rectangle 8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1440" cy="288"/>
              </a:xfrm>
              <a:prstGeom prst="rect">
                <a:avLst/>
              </a:prstGeom>
              <a:gradFill rotWithShape="0">
                <a:gsLst>
                  <a:gs pos="0">
                    <a:srgbClr val="00CC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65" name="Rectangle 9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1440" cy="288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8667" name="Text Box 11"/>
            <p:cNvSpPr txBox="1">
              <a:spLocks noChangeArrowheads="1"/>
            </p:cNvSpPr>
            <p:nvPr/>
          </p:nvSpPr>
          <p:spPr bwMode="auto">
            <a:xfrm>
              <a:off x="3378" y="2418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10</a:t>
              </a:r>
              <a:r>
                <a:rPr lang="en-US" baseline="30000"/>
                <a:t>5</a:t>
              </a:r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1926" y="2418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10</a:t>
              </a:r>
              <a:r>
                <a:rPr lang="en-US" baseline="30000"/>
                <a:t>4</a:t>
              </a:r>
            </a:p>
          </p:txBody>
        </p:sp>
      </p:grp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373063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13563" y="1951038"/>
            <a:ext cx="2070100" cy="4037012"/>
            <a:chOff x="6913563" y="1951038"/>
            <a:chExt cx="2070100" cy="4037012"/>
          </a:xfrm>
        </p:grpSpPr>
        <p:pic>
          <p:nvPicPr>
            <p:cNvPr id="198670" name="Picture 14" descr="ecoldiv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7086600" y="4505325"/>
              <a:ext cx="1892300" cy="1482725"/>
            </a:xfrm>
            <a:prstGeom prst="rect">
              <a:avLst/>
            </a:prstGeom>
            <a:noFill/>
          </p:spPr>
        </p:pic>
        <p:sp>
          <p:nvSpPr>
            <p:cNvPr id="198683" name="Text Box 27"/>
            <p:cNvSpPr txBox="1">
              <a:spLocks noChangeArrowheads="1"/>
            </p:cNvSpPr>
            <p:nvPr/>
          </p:nvSpPr>
          <p:spPr bwMode="auto">
            <a:xfrm>
              <a:off x="6913563" y="1951038"/>
              <a:ext cx="2070100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rewrite genomes</a:t>
              </a:r>
            </a:p>
            <a:p>
              <a:r>
                <a:rPr lang="en-US" sz="2000" dirty="0"/>
                <a:t>minimal life</a:t>
              </a:r>
            </a:p>
          </p:txBody>
        </p:sp>
        <p:sp>
          <p:nvSpPr>
            <p:cNvPr id="198684" name="Line 28"/>
            <p:cNvSpPr>
              <a:spLocks noChangeShapeType="1"/>
            </p:cNvSpPr>
            <p:nvPr/>
          </p:nvSpPr>
          <p:spPr bwMode="auto">
            <a:xfrm flipV="1">
              <a:off x="7924800" y="2667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47888" y="2133600"/>
            <a:ext cx="2424112" cy="4162425"/>
            <a:chOff x="2147888" y="2133600"/>
            <a:chExt cx="2424112" cy="4162425"/>
          </a:xfrm>
        </p:grpSpPr>
        <p:pic>
          <p:nvPicPr>
            <p:cNvPr id="198681" name="Picture 25" descr="403335aa"/>
            <p:cNvPicPr>
              <a:picLocks noChangeAspect="1" noChangeArrowheads="1"/>
            </p:cNvPicPr>
            <p:nvPr/>
          </p:nvPicPr>
          <p:blipFill>
            <a:blip r:embed="rId3"/>
            <a:srcRect t="2644" r="48865" b="65630"/>
            <a:stretch>
              <a:fillRect/>
            </a:stretch>
          </p:blipFill>
          <p:spPr bwMode="auto">
            <a:xfrm>
              <a:off x="2438400" y="4467225"/>
              <a:ext cx="1752600" cy="1828800"/>
            </a:xfrm>
            <a:prstGeom prst="rect">
              <a:avLst/>
            </a:prstGeom>
            <a:noFill/>
          </p:spPr>
        </p:pic>
        <p:sp>
          <p:nvSpPr>
            <p:cNvPr id="198685" name="Text Box 29"/>
            <p:cNvSpPr txBox="1">
              <a:spLocks noChangeArrowheads="1"/>
            </p:cNvSpPr>
            <p:nvPr/>
          </p:nvSpPr>
          <p:spPr bwMode="auto">
            <a:xfrm>
              <a:off x="2147888" y="2133600"/>
              <a:ext cx="2424112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genetic circuits</a:t>
              </a:r>
            </a:p>
            <a:p>
              <a:r>
                <a:rPr lang="en-US" sz="2000"/>
                <a:t>metabolic pathways</a:t>
              </a:r>
            </a:p>
          </p:txBody>
        </p:sp>
        <p:sp>
          <p:nvSpPr>
            <p:cNvPr id="198688" name="Line 32"/>
            <p:cNvSpPr>
              <a:spLocks noChangeShapeType="1"/>
            </p:cNvSpPr>
            <p:nvPr/>
          </p:nvSpPr>
          <p:spPr bwMode="auto">
            <a:xfrm flipV="1">
              <a:off x="3352800" y="2847975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1419225"/>
            <a:ext cx="2017713" cy="4552950"/>
            <a:chOff x="152400" y="1419225"/>
            <a:chExt cx="2017713" cy="4552950"/>
          </a:xfrm>
        </p:grpSpPr>
        <p:pic>
          <p:nvPicPr>
            <p:cNvPr id="198682" name="Picture 26" descr="gfp-protein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90525" y="1419225"/>
              <a:ext cx="13970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87" name="Text Box 31"/>
            <p:cNvSpPr txBox="1">
              <a:spLocks noChangeArrowheads="1"/>
            </p:cNvSpPr>
            <p:nvPr/>
          </p:nvSpPr>
          <p:spPr bwMode="auto">
            <a:xfrm>
              <a:off x="152400" y="4956175"/>
              <a:ext cx="2017713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individual genes</a:t>
              </a:r>
            </a:p>
            <a:p>
              <a:r>
                <a:rPr lang="en-US" sz="2000" dirty="0"/>
                <a:t>assembly </a:t>
              </a:r>
            </a:p>
            <a:p>
              <a:r>
                <a:rPr lang="en-US" sz="2000" dirty="0"/>
                <a:t>    scaffolds</a:t>
              </a:r>
            </a:p>
          </p:txBody>
        </p:sp>
        <p:sp>
          <p:nvSpPr>
            <p:cNvPr id="198689" name="Line 33"/>
            <p:cNvSpPr>
              <a:spLocks noChangeShapeType="1"/>
            </p:cNvSpPr>
            <p:nvPr/>
          </p:nvSpPr>
          <p:spPr bwMode="auto">
            <a:xfrm flipV="1">
              <a:off x="1066800" y="42672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14888" y="1762125"/>
            <a:ext cx="1674812" cy="3716338"/>
            <a:chOff x="4814888" y="1762125"/>
            <a:chExt cx="1674812" cy="3716338"/>
          </a:xfrm>
        </p:grpSpPr>
        <p:pic>
          <p:nvPicPr>
            <p:cNvPr id="198677" name="Picture 21" descr="0018"/>
            <p:cNvPicPr>
              <a:picLocks noChangeAspect="1" noChangeArrowheads="1"/>
            </p:cNvPicPr>
            <p:nvPr/>
          </p:nvPicPr>
          <p:blipFill>
            <a:blip r:embed="rId5">
              <a:lum contrast="-18000"/>
            </a:blip>
            <a:srcRect/>
            <a:stretch>
              <a:fillRect/>
            </a:stretch>
          </p:blipFill>
          <p:spPr bwMode="auto">
            <a:xfrm>
              <a:off x="4914900" y="1762125"/>
              <a:ext cx="1435100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86" name="Text Box 30"/>
            <p:cNvSpPr txBox="1">
              <a:spLocks noChangeArrowheads="1"/>
            </p:cNvSpPr>
            <p:nvPr/>
          </p:nvSpPr>
          <p:spPr bwMode="auto">
            <a:xfrm>
              <a:off x="4814888" y="4767263"/>
              <a:ext cx="1674812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vaccines</a:t>
              </a:r>
            </a:p>
            <a:p>
              <a:r>
                <a:rPr lang="en-US" sz="2000"/>
                <a:t>gene therapy</a:t>
              </a:r>
            </a:p>
          </p:txBody>
        </p:sp>
        <p:sp>
          <p:nvSpPr>
            <p:cNvPr id="198690" name="Line 34"/>
            <p:cNvSpPr>
              <a:spLocks noChangeShapeType="1"/>
            </p:cNvSpPr>
            <p:nvPr/>
          </p:nvSpPr>
          <p:spPr bwMode="auto">
            <a:xfrm flipV="1">
              <a:off x="5638800" y="426720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304800" y="3276600"/>
            <a:ext cx="60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DNA </a:t>
            </a:r>
          </a:p>
          <a:p>
            <a:pPr algn="ctr"/>
            <a:r>
              <a:rPr lang="en-US" sz="1400"/>
              <a:t>base</a:t>
            </a:r>
          </a:p>
          <a:p>
            <a:pPr algn="ctr"/>
            <a:r>
              <a:rPr lang="en-US" sz="1400"/>
              <a:t>pairs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513275" y="6431395"/>
            <a:ext cx="4536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ＭＳ Ｐゴシック" charset="-128"/>
                <a:cs typeface="ＭＳ Ｐゴシック" charset="-128"/>
              </a:rPr>
              <a:t>Carr &amp; Church (2009) Nature Biotech.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160420" y="1493708"/>
            <a:ext cx="8601075" cy="4492625"/>
            <a:chOff x="160420" y="480883"/>
            <a:chExt cx="8601075" cy="4492625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1806658" y="611058"/>
              <a:ext cx="6670675" cy="326072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1806658" y="611058"/>
              <a:ext cx="6670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1806658" y="611058"/>
              <a:ext cx="6670675" cy="326072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62333" y="3871783"/>
              <a:ext cx="5715000" cy="79375"/>
              <a:chOff x="1785" y="2673"/>
              <a:chExt cx="3600" cy="50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 flipV="1">
                <a:off x="1785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 flipV="1">
                <a:off x="2381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V="1">
                <a:off x="2983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 flipV="1">
                <a:off x="3585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 flipV="1">
                <a:off x="4187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 flipV="1">
                <a:off x="4783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 flipV="1">
                <a:off x="5385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79508" y="480883"/>
              <a:ext cx="1327150" cy="3563938"/>
              <a:chOff x="347" y="537"/>
              <a:chExt cx="836" cy="2245"/>
            </a:xfrm>
          </p:grpSpPr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1183" y="619"/>
                <a:ext cx="0" cy="20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1133" y="2673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>
                <a:off x="1133" y="2381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/>
            </p:nvSpPr>
            <p:spPr bwMode="auto">
              <a:xfrm>
                <a:off x="1133" y="2083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1133" y="1792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1133" y="1500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>
                <a:off x="1133" y="1209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/>
            </p:nvSpPr>
            <p:spPr bwMode="auto">
              <a:xfrm>
                <a:off x="1133" y="911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>
                <a:off x="1133" y="619"/>
                <a:ext cx="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 flipV="1">
                <a:off x="1183" y="2673"/>
                <a:ext cx="0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/>
            </p:nvSpPr>
            <p:spPr bwMode="auto">
              <a:xfrm>
                <a:off x="968" y="2590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/>
            </p:nvSpPr>
            <p:spPr bwMode="auto">
              <a:xfrm>
                <a:off x="879" y="2299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790" y="2001"/>
                <a:ext cx="26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/>
            </p:nvSpPr>
            <p:spPr bwMode="auto">
              <a:xfrm>
                <a:off x="702" y="1709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/>
            </p:nvSpPr>
            <p:spPr bwMode="auto">
              <a:xfrm>
                <a:off x="614" y="1418"/>
                <a:ext cx="4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10000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/>
            </p:nvSpPr>
            <p:spPr bwMode="auto">
              <a:xfrm>
                <a:off x="524" y="1126"/>
                <a:ext cx="53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100000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/>
            </p:nvSpPr>
            <p:spPr bwMode="auto">
              <a:xfrm>
                <a:off x="435" y="828"/>
                <a:ext cx="62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1000000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/>
            </p:nvSpPr>
            <p:spPr bwMode="auto">
              <a:xfrm>
                <a:off x="347" y="537"/>
                <a:ext cx="7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10000000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527258" y="4101971"/>
              <a:ext cx="7234237" cy="304800"/>
              <a:chOff x="1006" y="2818"/>
              <a:chExt cx="4558" cy="192"/>
            </a:xfrm>
          </p:grpSpPr>
          <p:sp>
            <p:nvSpPr>
              <p:cNvPr id="5153" name="Rectangle 33"/>
              <p:cNvSpPr>
                <a:spLocks noChangeArrowheads="1"/>
              </p:cNvSpPr>
              <p:nvPr/>
            </p:nvSpPr>
            <p:spPr bwMode="auto">
              <a:xfrm>
                <a:off x="1006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1950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/>
            </p:nvSpPr>
            <p:spPr bwMode="auto">
              <a:xfrm>
                <a:off x="1607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1960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/>
            </p:nvSpPr>
            <p:spPr bwMode="auto">
              <a:xfrm>
                <a:off x="2204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1970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/>
            </p:nvSpPr>
            <p:spPr bwMode="auto">
              <a:xfrm>
                <a:off x="2806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1980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/>
            </p:nvSpPr>
            <p:spPr bwMode="auto">
              <a:xfrm>
                <a:off x="3408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1990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/>
            </p:nvSpPr>
            <p:spPr bwMode="auto">
              <a:xfrm>
                <a:off x="4011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2000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/>
            </p:nvSpPr>
            <p:spPr bwMode="auto">
              <a:xfrm>
                <a:off x="4605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2010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/>
            </p:nvSpPr>
            <p:spPr bwMode="auto">
              <a:xfrm>
                <a:off x="5208" y="2818"/>
                <a:ext cx="3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2020</a:t>
                </a: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4653045" y="4608383"/>
              <a:ext cx="628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year</a:t>
              </a:r>
              <a:endParaRPr lang="en-US" sz="20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 rot="16200000">
              <a:off x="-916698" y="2251739"/>
              <a:ext cx="25193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nucleotide bonds</a:t>
              </a:r>
              <a:endParaRPr lang="en-US" sz="200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6773945" y="765046"/>
              <a:ext cx="1700213" cy="1308100"/>
            </a:xfrm>
            <a:custGeom>
              <a:avLst/>
              <a:gdLst/>
              <a:ahLst/>
              <a:cxnLst>
                <a:cxn ang="0">
                  <a:pos x="0" y="824"/>
                </a:cxn>
                <a:cxn ang="0">
                  <a:pos x="1070" y="824"/>
                </a:cxn>
                <a:cxn ang="0">
                  <a:pos x="1070" y="4"/>
                </a:cxn>
                <a:cxn ang="0">
                  <a:pos x="542" y="0"/>
                </a:cxn>
                <a:cxn ang="0">
                  <a:pos x="352" y="260"/>
                </a:cxn>
                <a:cxn ang="0">
                  <a:pos x="114" y="636"/>
                </a:cxn>
              </a:cxnLst>
              <a:rect l="0" t="0" r="r" b="b"/>
              <a:pathLst>
                <a:path w="1070" h="824">
                  <a:moveTo>
                    <a:pt x="0" y="824"/>
                  </a:moveTo>
                  <a:lnTo>
                    <a:pt x="1070" y="824"/>
                  </a:lnTo>
                  <a:lnTo>
                    <a:pt x="1070" y="4"/>
                  </a:lnTo>
                  <a:lnTo>
                    <a:pt x="542" y="0"/>
                  </a:lnTo>
                  <a:lnTo>
                    <a:pt x="352" y="260"/>
                  </a:lnTo>
                  <a:lnTo>
                    <a:pt x="114" y="636"/>
                  </a:lnTo>
                </a:path>
              </a:pathLst>
            </a:custGeom>
            <a:gradFill rotWithShape="1">
              <a:gsLst>
                <a:gs pos="0">
                  <a:srgbClr val="A32AA6"/>
                </a:gs>
                <a:gs pos="100000">
                  <a:schemeClr val="bg1"/>
                </a:gs>
              </a:gsLst>
              <a:lin ang="5400000" scaled="1"/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2301958" y="2952621"/>
              <a:ext cx="6172200" cy="914400"/>
            </a:xfrm>
            <a:custGeom>
              <a:avLst/>
              <a:gdLst/>
              <a:ahLst/>
              <a:cxnLst>
                <a:cxn ang="0">
                  <a:pos x="48" y="576"/>
                </a:cxn>
                <a:cxn ang="0">
                  <a:pos x="3888" y="576"/>
                </a:cxn>
                <a:cxn ang="0">
                  <a:pos x="3888" y="0"/>
                </a:cxn>
                <a:cxn ang="0">
                  <a:pos x="894" y="24"/>
                </a:cxn>
                <a:cxn ang="0">
                  <a:pos x="285" y="354"/>
                </a:cxn>
                <a:cxn ang="0">
                  <a:pos x="0" y="576"/>
                </a:cxn>
              </a:cxnLst>
              <a:rect l="0" t="0" r="r" b="b"/>
              <a:pathLst>
                <a:path w="3888" h="576">
                  <a:moveTo>
                    <a:pt x="48" y="576"/>
                  </a:moveTo>
                  <a:lnTo>
                    <a:pt x="3888" y="576"/>
                  </a:lnTo>
                  <a:lnTo>
                    <a:pt x="3888" y="0"/>
                  </a:lnTo>
                  <a:lnTo>
                    <a:pt x="894" y="24"/>
                  </a:lnTo>
                  <a:lnTo>
                    <a:pt x="285" y="354"/>
                  </a:lnTo>
                  <a:lnTo>
                    <a:pt x="0" y="576"/>
                  </a:lnTo>
                </a:path>
              </a:pathLst>
            </a:custGeom>
            <a:gradFill rotWithShape="1">
              <a:gsLst>
                <a:gs pos="0">
                  <a:srgbClr val="E2FA00"/>
                </a:gs>
                <a:gs pos="100000">
                  <a:schemeClr val="bg1"/>
                </a:gs>
              </a:gsLst>
              <a:lin ang="5400000" scaled="1"/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3706895" y="2073146"/>
              <a:ext cx="4767263" cy="9144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002" y="576"/>
                </a:cxn>
                <a:cxn ang="0">
                  <a:pos x="3002" y="0"/>
                </a:cxn>
                <a:cxn ang="0">
                  <a:pos x="1928" y="0"/>
                </a:cxn>
                <a:cxn ang="0">
                  <a:pos x="1440" y="124"/>
                </a:cxn>
                <a:cxn ang="0">
                  <a:pos x="12" y="576"/>
                </a:cxn>
              </a:cxnLst>
              <a:rect l="0" t="0" r="r" b="b"/>
              <a:pathLst>
                <a:path w="3002" h="576">
                  <a:moveTo>
                    <a:pt x="0" y="576"/>
                  </a:moveTo>
                  <a:lnTo>
                    <a:pt x="3002" y="576"/>
                  </a:lnTo>
                  <a:lnTo>
                    <a:pt x="3002" y="0"/>
                  </a:lnTo>
                  <a:lnTo>
                    <a:pt x="1928" y="0"/>
                  </a:lnTo>
                  <a:lnTo>
                    <a:pt x="1440" y="124"/>
                  </a:lnTo>
                  <a:lnTo>
                    <a:pt x="12" y="576"/>
                  </a:lnTo>
                </a:path>
              </a:pathLst>
            </a:custGeom>
            <a:gradFill rotWithShape="1">
              <a:gsLst>
                <a:gs pos="0">
                  <a:srgbClr val="251BF1"/>
                </a:gs>
                <a:gs pos="100000">
                  <a:schemeClr val="bg1"/>
                </a:gs>
              </a:gsLst>
              <a:lin ang="5400000" scaled="1"/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251158" y="1153983"/>
              <a:ext cx="5111750" cy="2747963"/>
              <a:chOff x="1462" y="961"/>
              <a:chExt cx="3220" cy="1731"/>
            </a:xfrm>
          </p:grpSpPr>
          <p:sp>
            <p:nvSpPr>
              <p:cNvPr id="5168" name="Freeform 48"/>
              <p:cNvSpPr>
                <a:spLocks/>
              </p:cNvSpPr>
              <p:nvPr/>
            </p:nvSpPr>
            <p:spPr bwMode="auto">
              <a:xfrm>
                <a:off x="1462" y="2654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9" name="Freeform 49"/>
              <p:cNvSpPr>
                <a:spLocks/>
              </p:cNvSpPr>
              <p:nvPr/>
            </p:nvSpPr>
            <p:spPr bwMode="auto">
              <a:xfrm>
                <a:off x="1766" y="2426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0" name="Freeform 50"/>
              <p:cNvSpPr>
                <a:spLocks/>
              </p:cNvSpPr>
              <p:nvPr/>
            </p:nvSpPr>
            <p:spPr bwMode="auto">
              <a:xfrm>
                <a:off x="2362" y="2102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1" name="Freeform 51"/>
              <p:cNvSpPr>
                <a:spLocks/>
              </p:cNvSpPr>
              <p:nvPr/>
            </p:nvSpPr>
            <p:spPr bwMode="auto">
              <a:xfrm>
                <a:off x="3807" y="1646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2" name="Freeform 52"/>
              <p:cNvSpPr>
                <a:spLocks/>
              </p:cNvSpPr>
              <p:nvPr/>
            </p:nvSpPr>
            <p:spPr bwMode="auto">
              <a:xfrm>
                <a:off x="4289" y="1519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3" name="Freeform 53"/>
              <p:cNvSpPr>
                <a:spLocks/>
              </p:cNvSpPr>
              <p:nvPr/>
            </p:nvSpPr>
            <p:spPr bwMode="auto">
              <a:xfrm>
                <a:off x="4403" y="1329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Freeform 54"/>
              <p:cNvSpPr>
                <a:spLocks/>
              </p:cNvSpPr>
              <p:nvPr/>
            </p:nvSpPr>
            <p:spPr bwMode="auto">
              <a:xfrm>
                <a:off x="4644" y="961"/>
                <a:ext cx="38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8"/>
                  </a:cxn>
                  <a:cxn ang="0">
                    <a:pos x="0" y="19"/>
                  </a:cxn>
                  <a:cxn ang="0">
                    <a:pos x="19" y="0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75" name="Line 55"/>
            <p:cNvSpPr>
              <a:spLocks noChangeShapeType="1"/>
            </p:cNvSpPr>
            <p:nvPr/>
          </p:nvSpPr>
          <p:spPr bwMode="auto">
            <a:xfrm>
              <a:off x="1806658" y="3871783"/>
              <a:ext cx="6670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279733" y="772983"/>
              <a:ext cx="5343525" cy="3098800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48" y="272"/>
                </a:cxn>
                <a:cxn ang="0">
                  <a:pos x="142" y="221"/>
                </a:cxn>
                <a:cxn ang="0">
                  <a:pos x="370" y="149"/>
                </a:cxn>
                <a:cxn ang="0">
                  <a:pos x="446" y="129"/>
                </a:cxn>
                <a:cxn ang="0">
                  <a:pos x="464" y="99"/>
                </a:cxn>
                <a:cxn ang="0">
                  <a:pos x="502" y="41"/>
                </a:cxn>
                <a:cxn ang="0">
                  <a:pos x="531" y="0"/>
                </a:cxn>
              </a:cxnLst>
              <a:rect l="0" t="0" r="r" b="b"/>
              <a:pathLst>
                <a:path w="531" h="308">
                  <a:moveTo>
                    <a:pt x="0" y="308"/>
                  </a:moveTo>
                  <a:lnTo>
                    <a:pt x="48" y="272"/>
                  </a:lnTo>
                  <a:lnTo>
                    <a:pt x="142" y="221"/>
                  </a:lnTo>
                  <a:lnTo>
                    <a:pt x="370" y="149"/>
                  </a:lnTo>
                  <a:lnTo>
                    <a:pt x="446" y="129"/>
                  </a:lnTo>
                  <a:lnTo>
                    <a:pt x="464" y="99"/>
                  </a:lnTo>
                  <a:lnTo>
                    <a:pt x="502" y="41"/>
                  </a:lnTo>
                  <a:lnTo>
                    <a:pt x="531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7593095" y="742821"/>
              <a:ext cx="61913" cy="6032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01899"/>
            </a:solidFill>
            <a:ln w="9525">
              <a:solidFill>
                <a:srgbClr val="F01899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4843545" y="3285996"/>
              <a:ext cx="1790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organic chemistry</a:t>
              </a: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6405645" y="2447796"/>
              <a:ext cx="1282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biochemistry</a:t>
              </a: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7472445" y="1304796"/>
              <a:ext cx="7239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biology</a:t>
              </a: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457200" y="174755"/>
            <a:ext cx="8229600" cy="600345"/>
          </a:xfrm>
        </p:spPr>
        <p:txBody>
          <a:bodyPr/>
          <a:lstStyle/>
          <a:p>
            <a:r>
              <a:rPr lang="en-US" sz="3200" dirty="0" smtClean="0"/>
              <a:t>How big can we go?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95" y="123375"/>
            <a:ext cx="7553325" cy="609600"/>
          </a:xfrm>
        </p:spPr>
        <p:txBody>
          <a:bodyPr/>
          <a:lstStyle/>
          <a:p>
            <a:r>
              <a:rPr lang="en-US" sz="3600" dirty="0" smtClean="0"/>
              <a:t>The basic genetic code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6380" y="1666738"/>
            <a:ext cx="1279467" cy="3340736"/>
            <a:chOff x="1173237" y="2286000"/>
            <a:chExt cx="1279467" cy="3340736"/>
          </a:xfrm>
        </p:grpSpPr>
        <p:sp>
          <p:nvSpPr>
            <p:cNvPr id="3" name="TextBox 2"/>
            <p:cNvSpPr txBox="1"/>
            <p:nvPr/>
          </p:nvSpPr>
          <p:spPr>
            <a:xfrm>
              <a:off x="1559472" y="3072191"/>
              <a:ext cx="583663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235AD"/>
                  </a:solidFill>
                </a:rPr>
                <a:t>A</a:t>
              </a:r>
            </a:p>
            <a:p>
              <a:pPr algn="ctr"/>
              <a:r>
                <a:rPr lang="en-US" sz="4000" dirty="0">
                  <a:solidFill>
                    <a:srgbClr val="0235AD"/>
                  </a:solidFill>
                </a:rPr>
                <a:t>C</a:t>
              </a:r>
              <a:endParaRPr lang="en-US" sz="4000" dirty="0" smtClean="0">
                <a:solidFill>
                  <a:srgbClr val="0235AD"/>
                </a:solidFill>
              </a:endParaRPr>
            </a:p>
            <a:p>
              <a:pPr algn="ctr"/>
              <a:r>
                <a:rPr lang="en-US" sz="4000" dirty="0">
                  <a:solidFill>
                    <a:srgbClr val="0235AD"/>
                  </a:solidFill>
                </a:rPr>
                <a:t>G</a:t>
              </a:r>
              <a:endParaRPr lang="en-US" sz="4000" dirty="0" smtClean="0">
                <a:solidFill>
                  <a:srgbClr val="0235AD"/>
                </a:solidFill>
              </a:endParaRPr>
            </a:p>
            <a:p>
              <a:pPr algn="ctr"/>
              <a:r>
                <a:rPr lang="en-US" sz="4000" dirty="0">
                  <a:solidFill>
                    <a:srgbClr val="0235AD"/>
                  </a:solidFill>
                </a:rPr>
                <a:t>T</a:t>
              </a:r>
              <a:endParaRPr lang="en-US" sz="4000" dirty="0">
                <a:solidFill>
                  <a:srgbClr val="0235AD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3237" y="2286000"/>
              <a:ext cx="1279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letters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11458" y="1666738"/>
            <a:ext cx="1951651" cy="3340736"/>
            <a:chOff x="2211458" y="1666738"/>
            <a:chExt cx="1951651" cy="3340736"/>
          </a:xfrm>
        </p:grpSpPr>
        <p:grpSp>
          <p:nvGrpSpPr>
            <p:cNvPr id="6" name="Group 5"/>
            <p:cNvGrpSpPr/>
            <p:nvPr/>
          </p:nvGrpSpPr>
          <p:grpSpPr>
            <a:xfrm>
              <a:off x="2883642" y="1666738"/>
              <a:ext cx="1279467" cy="3340736"/>
              <a:chOff x="1173237" y="2286000"/>
              <a:chExt cx="1279467" cy="33407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59472" y="3072191"/>
                <a:ext cx="583663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235AD"/>
                    </a:solidFill>
                  </a:rPr>
                  <a:t>A</a:t>
                </a:r>
              </a:p>
              <a:p>
                <a:pPr algn="ctr"/>
                <a:r>
                  <a:rPr lang="en-US" sz="4000" dirty="0">
                    <a:solidFill>
                      <a:srgbClr val="0235AD"/>
                    </a:solidFill>
                  </a:rPr>
                  <a:t>C</a:t>
                </a:r>
                <a:endParaRPr lang="en-US" sz="4000" dirty="0" smtClean="0">
                  <a:solidFill>
                    <a:srgbClr val="0235AD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0235AD"/>
                    </a:solidFill>
                  </a:rPr>
                  <a:t>G</a:t>
                </a:r>
                <a:endParaRPr lang="en-US" sz="4000" dirty="0" smtClean="0">
                  <a:solidFill>
                    <a:srgbClr val="0235AD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0235AD"/>
                    </a:solidFill>
                  </a:rPr>
                  <a:t>T</a:t>
                </a:r>
                <a:endParaRPr lang="en-US" sz="4000" dirty="0">
                  <a:solidFill>
                    <a:srgbClr val="0235AD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73237" y="2286000"/>
                <a:ext cx="1279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 letters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11458" y="3226282"/>
              <a:ext cx="4583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6600"/>
                  </a:solidFill>
                </a:rPr>
                <a:t>X</a:t>
              </a:r>
              <a:endParaRPr lang="en-US" sz="3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8720" y="1666738"/>
            <a:ext cx="1951651" cy="3340736"/>
            <a:chOff x="4538720" y="1666738"/>
            <a:chExt cx="1951651" cy="3340736"/>
          </a:xfrm>
        </p:grpSpPr>
        <p:grpSp>
          <p:nvGrpSpPr>
            <p:cNvPr id="9" name="Group 8"/>
            <p:cNvGrpSpPr/>
            <p:nvPr/>
          </p:nvGrpSpPr>
          <p:grpSpPr>
            <a:xfrm>
              <a:off x="5210904" y="1666738"/>
              <a:ext cx="1279467" cy="3340736"/>
              <a:chOff x="1173237" y="2286000"/>
              <a:chExt cx="1279467" cy="334073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59472" y="3072191"/>
                <a:ext cx="583663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235AD"/>
                    </a:solidFill>
                  </a:rPr>
                  <a:t>A</a:t>
                </a:r>
              </a:p>
              <a:p>
                <a:pPr algn="ctr"/>
                <a:r>
                  <a:rPr lang="en-US" sz="4000" dirty="0">
                    <a:solidFill>
                      <a:srgbClr val="0235AD"/>
                    </a:solidFill>
                  </a:rPr>
                  <a:t>C</a:t>
                </a:r>
                <a:endParaRPr lang="en-US" sz="4000" dirty="0" smtClean="0">
                  <a:solidFill>
                    <a:srgbClr val="0235AD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0235AD"/>
                    </a:solidFill>
                  </a:rPr>
                  <a:t>G</a:t>
                </a:r>
                <a:endParaRPr lang="en-US" sz="4000" dirty="0" smtClean="0">
                  <a:solidFill>
                    <a:srgbClr val="0235AD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0235AD"/>
                    </a:solidFill>
                  </a:rPr>
                  <a:t>T</a:t>
                </a:r>
                <a:endParaRPr lang="en-US" sz="4000" dirty="0">
                  <a:solidFill>
                    <a:srgbClr val="0235A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73237" y="2286000"/>
                <a:ext cx="1279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 letters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38720" y="3226282"/>
              <a:ext cx="4583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6600"/>
                  </a:solidFill>
                </a:rPr>
                <a:t>X</a:t>
              </a:r>
              <a:endParaRPr lang="en-US" sz="3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65882" y="1274957"/>
            <a:ext cx="2170716" cy="4865366"/>
            <a:chOff x="6565882" y="1274957"/>
            <a:chExt cx="2170716" cy="4865366"/>
          </a:xfrm>
        </p:grpSpPr>
        <p:grpSp>
          <p:nvGrpSpPr>
            <p:cNvPr id="12" name="Group 11"/>
            <p:cNvGrpSpPr/>
            <p:nvPr/>
          </p:nvGrpSpPr>
          <p:grpSpPr>
            <a:xfrm>
              <a:off x="7303093" y="1274957"/>
              <a:ext cx="1433505" cy="4865366"/>
              <a:chOff x="1173237" y="2286000"/>
              <a:chExt cx="1433505" cy="486536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2850" y="3181048"/>
                <a:ext cx="864339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AAA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AAC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AAG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AAT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ACA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ACC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ACG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235AD"/>
                    </a:solidFill>
                    <a:latin typeface="Courier New"/>
                    <a:cs typeface="Courier New"/>
                  </a:rPr>
                  <a:t>ACT</a:t>
                </a:r>
              </a:p>
              <a:p>
                <a:pPr algn="ctr"/>
                <a:r>
                  <a:rPr lang="en-US" sz="2800" b="1" dirty="0" smtClean="0">
                    <a:latin typeface="Courier New"/>
                    <a:cs typeface="Courier New"/>
                  </a:rPr>
                  <a:t>...</a:t>
                </a:r>
                <a:endParaRPr lang="en-US" sz="2800" b="1" dirty="0">
                  <a:latin typeface="Courier New"/>
                  <a:cs typeface="Courier New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73237" y="2286000"/>
                <a:ext cx="14335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64 words</a:t>
                </a:r>
              </a:p>
              <a:p>
                <a:r>
                  <a:rPr lang="en-US" dirty="0" smtClean="0"/>
                  <a:t>(codons)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565882" y="3113203"/>
              <a:ext cx="5141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6600"/>
                  </a:solidFill>
                </a:rPr>
                <a:t>=</a:t>
              </a:r>
              <a:endParaRPr lang="en-US" sz="4400" dirty="0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don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7" y="205620"/>
            <a:ext cx="9047959" cy="58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24"/>
          <p:cNvSpPr txBox="1">
            <a:spLocks noChangeArrowheads="1"/>
          </p:cNvSpPr>
          <p:nvPr/>
        </p:nvSpPr>
        <p:spPr bwMode="auto">
          <a:xfrm>
            <a:off x="3590930" y="292933"/>
            <a:ext cx="206964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 dirty="0"/>
              <a:t>Second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569603" y="737746"/>
            <a:ext cx="10271534" cy="3548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78" name="Picture 2" descr="codon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650" y="309563"/>
            <a:ext cx="661352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0900" y="4735513"/>
            <a:ext cx="7169150" cy="554037"/>
          </a:xfrm>
        </p:spPr>
        <p:txBody>
          <a:bodyPr/>
          <a:lstStyle/>
          <a:p>
            <a:pPr algn="ctr">
              <a:buFontTx/>
              <a:buNone/>
            </a:pPr>
            <a:r>
              <a:rPr u="sng" smtClean="0">
                <a:solidFill>
                  <a:srgbClr val="000066"/>
                </a:solidFill>
              </a:rPr>
              <a:t>By engineering new genetic codes we can:</a:t>
            </a:r>
            <a:endParaRPr u="sng">
              <a:solidFill>
                <a:srgbClr val="000066"/>
              </a:solidFill>
            </a:endParaRP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868363" y="5861050"/>
            <a:ext cx="7104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66"/>
                </a:solidFill>
              </a:rPr>
              <a:t>produce organisms immune to viruses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6388" y="1162050"/>
            <a:ext cx="8731250" cy="4454525"/>
            <a:chOff x="305731" y="1161581"/>
            <a:chExt cx="8732201" cy="4454823"/>
          </a:xfrm>
        </p:grpSpPr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305731" y="5083004"/>
              <a:ext cx="8678054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</a:rPr>
                <a:t>make universal systems for “plug and play” with new amino acids</a:t>
              </a:r>
            </a:p>
          </p:txBody>
        </p:sp>
        <p:grpSp>
          <p:nvGrpSpPr>
            <p:cNvPr id="24591" name="Group 22"/>
            <p:cNvGrpSpPr>
              <a:grpSpLocks/>
            </p:cNvGrpSpPr>
            <p:nvPr/>
          </p:nvGrpSpPr>
          <p:grpSpPr bwMode="auto">
            <a:xfrm>
              <a:off x="4445000" y="1161581"/>
              <a:ext cx="4592932" cy="1219200"/>
              <a:chOff x="4445000" y="1161581"/>
              <a:chExt cx="4592932" cy="1219200"/>
            </a:xfrm>
          </p:grpSpPr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4445000" y="1741488"/>
                <a:ext cx="1524000" cy="381000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1800">
                  <a:solidFill>
                    <a:srgbClr val="FF0066"/>
                  </a:solidFill>
                </a:endParaRPr>
              </a:p>
            </p:txBody>
          </p:sp>
          <p:sp>
            <p:nvSpPr>
              <p:cNvPr id="24593" name="Line 15"/>
              <p:cNvSpPr>
                <a:spLocks noChangeShapeType="1"/>
              </p:cNvSpPr>
              <p:nvPr/>
            </p:nvSpPr>
            <p:spPr bwMode="auto">
              <a:xfrm flipV="1">
                <a:off x="5965986" y="1822527"/>
                <a:ext cx="1693279" cy="10582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4" name="Oval 16"/>
              <p:cNvSpPr>
                <a:spLocks noChangeArrowheads="1"/>
              </p:cNvSpPr>
              <p:nvPr/>
            </p:nvSpPr>
            <p:spPr bwMode="auto">
              <a:xfrm>
                <a:off x="7666332" y="1161581"/>
                <a:ext cx="1371600" cy="1219200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 anchorCtr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800" b="1"/>
                  <a:t>new room</a:t>
                </a:r>
              </a:p>
              <a:p>
                <a:pPr algn="ctr" eaLnBrk="0" hangingPunct="0"/>
                <a:r>
                  <a:rPr lang="en-US" sz="1800" b="1"/>
                  <a:t>for plug &amp;</a:t>
                </a:r>
              </a:p>
              <a:p>
                <a:pPr algn="ctr" eaLnBrk="0" hangingPunct="0"/>
                <a:r>
                  <a:rPr lang="en-US" sz="1800" b="1"/>
                  <a:t>play</a:t>
                </a:r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625" y="1331913"/>
            <a:ext cx="8583613" cy="4746625"/>
            <a:chOff x="47037" y="1331830"/>
            <a:chExt cx="8583982" cy="4746959"/>
          </a:xfrm>
        </p:grpSpPr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598309" y="5469189"/>
              <a:ext cx="803271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</a:rPr>
                <a:t>block exchange of genes, a “genetic firewall”</a:t>
              </a:r>
            </a:p>
          </p:txBody>
        </p:sp>
        <p:grpSp>
          <p:nvGrpSpPr>
            <p:cNvPr id="24585" name="Group 23"/>
            <p:cNvGrpSpPr>
              <a:grpSpLocks/>
            </p:cNvGrpSpPr>
            <p:nvPr/>
          </p:nvGrpSpPr>
          <p:grpSpPr bwMode="auto">
            <a:xfrm>
              <a:off x="47037" y="1331830"/>
              <a:ext cx="7268163" cy="2070183"/>
              <a:chOff x="47037" y="1331830"/>
              <a:chExt cx="7268163" cy="2070183"/>
            </a:xfrm>
          </p:grpSpPr>
          <p:sp>
            <p:nvSpPr>
              <p:cNvPr id="24586" name="Oval 18"/>
              <p:cNvSpPr>
                <a:spLocks noChangeArrowheads="1"/>
              </p:cNvSpPr>
              <p:nvPr/>
            </p:nvSpPr>
            <p:spPr bwMode="auto">
              <a:xfrm>
                <a:off x="5562600" y="2792413"/>
                <a:ext cx="1752600" cy="6096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4587" name="Oval 19"/>
              <p:cNvSpPr>
                <a:spLocks noChangeArrowheads="1"/>
              </p:cNvSpPr>
              <p:nvPr/>
            </p:nvSpPr>
            <p:spPr bwMode="auto">
              <a:xfrm>
                <a:off x="1752600" y="1512888"/>
                <a:ext cx="1752600" cy="6096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4588" name="Line 20"/>
              <p:cNvSpPr>
                <a:spLocks noChangeShapeType="1"/>
              </p:cNvSpPr>
              <p:nvPr/>
            </p:nvSpPr>
            <p:spPr bwMode="auto">
              <a:xfrm>
                <a:off x="3505200" y="2062163"/>
                <a:ext cx="1981200" cy="8382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9" name="Oval 21"/>
              <p:cNvSpPr>
                <a:spLocks noChangeArrowheads="1"/>
              </p:cNvSpPr>
              <p:nvPr/>
            </p:nvSpPr>
            <p:spPr bwMode="auto">
              <a:xfrm>
                <a:off x="47037" y="1331830"/>
                <a:ext cx="1387548" cy="126674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 anchorCtr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800" b="1"/>
                  <a:t>rearrange</a:t>
                </a:r>
              </a:p>
              <a:p>
                <a:pPr algn="ctr" eaLnBrk="0" hangingPunct="0"/>
                <a:r>
                  <a:rPr lang="en-US" sz="1800" b="1"/>
                  <a:t>to block</a:t>
                </a:r>
              </a:p>
              <a:p>
                <a:pPr algn="ctr" eaLnBrk="0" hangingPunct="0"/>
                <a:r>
                  <a:rPr lang="en-US" sz="1800" b="1"/>
                  <a:t>function</a:t>
                </a:r>
              </a:p>
            </p:txBody>
          </p:sp>
        </p:grpSp>
      </p:grpSp>
      <p:sp>
        <p:nvSpPr>
          <p:cNvPr id="24583" name="TextBox 24"/>
          <p:cNvSpPr txBox="1">
            <a:spLocks noChangeArrowheads="1"/>
          </p:cNvSpPr>
          <p:nvPr/>
        </p:nvSpPr>
        <p:spPr bwMode="auto">
          <a:xfrm>
            <a:off x="3844925" y="341313"/>
            <a:ext cx="148113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/>
              <a:t>Second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  <p:bldP spid="3194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smtClean="0">
                <a:ea typeface="ＭＳ Ｐゴシック" charset="-128"/>
                <a:cs typeface="ＭＳ Ｐゴシック" charset="-128"/>
              </a:rPr>
              <a:t>Multiplex Automated Genome Engineering (MAGE)</a:t>
            </a:r>
          </a:p>
        </p:txBody>
      </p:sp>
      <p:pic>
        <p:nvPicPr>
          <p:cNvPr id="22532" name="Picture 4" descr="nature08187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820" y="1685993"/>
            <a:ext cx="54864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2852" y="1378853"/>
            <a:ext cx="2491624" cy="1569660"/>
          </a:xfrm>
          <a:prstGeom prst="rect">
            <a:avLst/>
          </a:prstGeom>
          <a:noFill/>
          <a:ln>
            <a:solidFill>
              <a:srgbClr val="0053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“Find and replace” with the DNA of the genome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Key features of </a:t>
            </a:r>
            <a:r>
              <a:rPr lang="en-US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Multiplexed</a:t>
            </a:r>
            <a:r>
              <a:rPr lang="en-US" sz="2800">
                <a:ea typeface="ＭＳ Ｐゴシック" charset="-128"/>
                <a:cs typeface="ＭＳ Ｐゴシック" charset="-128"/>
              </a:rPr>
              <a:t>: can address many sites at once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Targeted</a:t>
            </a:r>
            <a:r>
              <a:rPr lang="en-US" sz="2800">
                <a:ea typeface="ＭＳ Ｐゴシック" charset="-128"/>
                <a:cs typeface="ＭＳ Ｐゴシック" charset="-128"/>
              </a:rPr>
              <a:t>: modifies specific sequences; changes made can be specific or random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Iterated</a:t>
            </a:r>
            <a:r>
              <a:rPr lang="en-US" sz="2800">
                <a:ea typeface="ＭＳ Ｐゴシック" charset="-128"/>
                <a:cs typeface="ＭＳ Ｐゴシック" charset="-128"/>
              </a:rPr>
              <a:t>: weak efficiency can be compensated by automating many cycles of modification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Tunable</a:t>
            </a:r>
            <a:r>
              <a:rPr lang="en-US" sz="2800">
                <a:ea typeface="ＭＳ Ｐゴシック" charset="-128"/>
                <a:cs typeface="ＭＳ Ｐゴシック" charset="-128"/>
              </a:rPr>
              <a:t>: can control the range of diversity generated in a population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Clean</a:t>
            </a:r>
            <a:r>
              <a:rPr lang="en-US" sz="2800">
                <a:ea typeface="ＭＳ Ｐゴシック" charset="-128"/>
                <a:cs typeface="ＭＳ Ｐゴシック" charset="-128"/>
              </a:rPr>
              <a:t>: no DNA scars, no resistance gene markers,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6"/>
          <p:cNvSpPr>
            <a:spLocks noChangeArrowheads="1"/>
          </p:cNvSpPr>
          <p:nvPr/>
        </p:nvSpPr>
        <p:spPr bwMode="auto">
          <a:xfrm>
            <a:off x="1323797" y="7260"/>
            <a:ext cx="63900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atin typeface="Arial" charset="0"/>
              </a:rPr>
              <a:t>All 314 sites in the genome modified</a:t>
            </a:r>
          </a:p>
          <a:p>
            <a:pPr algn="ctr"/>
            <a:r>
              <a:rPr lang="en-US" sz="2800" b="1" dirty="0" smtClean="0">
                <a:latin typeface="Arial" charset="0"/>
              </a:rPr>
              <a:t>(across 32 strains)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8" name="Picture 7" descr="rEcoli.ms.rev.Fig2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01764" y="304800"/>
            <a:ext cx="5642036" cy="604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-White60">
  <a:themeElements>
    <a:clrScheme name="MIT Lincoln Color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0539B"/>
      </a:accent1>
      <a:accent2>
        <a:srgbClr val="E7E1D5"/>
      </a:accent2>
      <a:accent3>
        <a:srgbClr val="B0B579"/>
      </a:accent3>
      <a:accent4>
        <a:srgbClr val="7473A9"/>
      </a:accent4>
      <a:accent5>
        <a:srgbClr val="C9CACC"/>
      </a:accent5>
      <a:accent6>
        <a:srgbClr val="D9D3A4"/>
      </a:accent6>
      <a:hlink>
        <a:srgbClr val="00245D"/>
      </a:hlink>
      <a:folHlink>
        <a:srgbClr val="A7A9A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NC-White60</Template>
  <TotalTime>8020</TotalTime>
  <Pages>1</Pages>
  <Words>409</Words>
  <Application>Microsoft Macintosh PowerPoint</Application>
  <PresentationFormat>On-screen Show (4:3)</PresentationFormat>
  <Paragraphs>161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NC-White60</vt:lpstr>
      <vt:lpstr>Recoding the Genome</vt:lpstr>
      <vt:lpstr>DNA On-Demand</vt:lpstr>
      <vt:lpstr>How big can we go?</vt:lpstr>
      <vt:lpstr>The basic genetic code</vt:lpstr>
      <vt:lpstr>PowerPoint Presentation</vt:lpstr>
      <vt:lpstr>PowerPoint Presentation</vt:lpstr>
      <vt:lpstr>Multiplex Automated Genome Engineering (MAGE)</vt:lpstr>
      <vt:lpstr>Key features of MAGE:</vt:lpstr>
      <vt:lpstr>PowerPoint Presentation</vt:lpstr>
      <vt:lpstr>Genome Engineering base pairs to megabases</vt:lpstr>
      <vt:lpstr>PowerPoint Presentation</vt:lpstr>
      <vt:lpstr>Atoms to bits...to atoms to bits</vt:lpstr>
      <vt:lpstr>Personal</vt:lpstr>
      <vt:lpstr>PowerPoint Presentation</vt:lpstr>
      <vt:lpstr>Creativity</vt:lpstr>
    </vt:vector>
  </TitlesOfParts>
  <Manager/>
  <Company>MIT Lincoln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the Genetic Code</dc:title>
  <dc:subject/>
  <dc:creator>Carr</dc:creator>
  <cp:keywords/>
  <dc:description/>
  <cp:lastModifiedBy>Peter Carr</cp:lastModifiedBy>
  <cp:revision>662</cp:revision>
  <cp:lastPrinted>2001-06-18T18:57:59Z</cp:lastPrinted>
  <dcterms:created xsi:type="dcterms:W3CDTF">2011-08-17T13:56:02Z</dcterms:created>
  <dcterms:modified xsi:type="dcterms:W3CDTF">2011-08-17T18:59:15Z</dcterms:modified>
  <cp:category/>
</cp:coreProperties>
</file>