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6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7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8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0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1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2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842" r:id="rId2"/>
    <p:sldMasterId id="2147483987" r:id="rId3"/>
    <p:sldMasterId id="2147484000" r:id="rId4"/>
    <p:sldMasterId id="2147484016" r:id="rId5"/>
    <p:sldMasterId id="2147484031" r:id="rId6"/>
    <p:sldMasterId id="2147484046" r:id="rId7"/>
    <p:sldMasterId id="2147484058" r:id="rId8"/>
    <p:sldMasterId id="2147484074" r:id="rId9"/>
    <p:sldMasterId id="2147484089" r:id="rId10"/>
    <p:sldMasterId id="2147484121" r:id="rId11"/>
    <p:sldMasterId id="2147484136" r:id="rId12"/>
    <p:sldMasterId id="2147484180" r:id="rId13"/>
    <p:sldMasterId id="2147484196" r:id="rId14"/>
    <p:sldMasterId id="2147484212" r:id="rId15"/>
    <p:sldMasterId id="2147484227" r:id="rId16"/>
    <p:sldMasterId id="2147484242" r:id="rId17"/>
    <p:sldMasterId id="2147484254" r:id="rId18"/>
    <p:sldMasterId id="2147484269" r:id="rId19"/>
    <p:sldMasterId id="2147484285" r:id="rId20"/>
    <p:sldMasterId id="2147484299" r:id="rId21"/>
    <p:sldMasterId id="2147484313" r:id="rId22"/>
    <p:sldMasterId id="2147484328" r:id="rId23"/>
  </p:sldMasterIdLst>
  <p:notesMasterIdLst>
    <p:notesMasterId r:id="rId51"/>
  </p:notesMasterIdLst>
  <p:handoutMasterIdLst>
    <p:handoutMasterId r:id="rId52"/>
  </p:handoutMasterIdLst>
  <p:sldIdLst>
    <p:sldId id="257" r:id="rId24"/>
    <p:sldId id="809" r:id="rId25"/>
    <p:sldId id="810" r:id="rId26"/>
    <p:sldId id="589" r:id="rId27"/>
    <p:sldId id="789" r:id="rId28"/>
    <p:sldId id="790" r:id="rId29"/>
    <p:sldId id="360" r:id="rId30"/>
    <p:sldId id="753" r:id="rId31"/>
    <p:sldId id="799" r:id="rId32"/>
    <p:sldId id="805" r:id="rId33"/>
    <p:sldId id="806" r:id="rId34"/>
    <p:sldId id="807" r:id="rId35"/>
    <p:sldId id="754" r:id="rId36"/>
    <p:sldId id="751" r:id="rId37"/>
    <p:sldId id="671" r:id="rId38"/>
    <p:sldId id="550" r:id="rId39"/>
    <p:sldId id="552" r:id="rId40"/>
    <p:sldId id="595" r:id="rId41"/>
    <p:sldId id="598" r:id="rId42"/>
    <p:sldId id="475" r:id="rId43"/>
    <p:sldId id="476" r:id="rId44"/>
    <p:sldId id="413" r:id="rId45"/>
    <p:sldId id="811" r:id="rId46"/>
    <p:sldId id="597" r:id="rId47"/>
    <p:sldId id="414" r:id="rId48"/>
    <p:sldId id="521" r:id="rId49"/>
    <p:sldId id="356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D5D5D5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836" y="-13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596B0F-54F8-4DB5-92F4-B59983B44276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2CADA6-18A3-4B8C-98AB-441AD9CC67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61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12330E-E407-479D-88D1-C8B909CB81F5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D88F2B-7732-4AA6-BD8C-64FDA6ACB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2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BFBCD9-89CF-4BD4-B7E8-25014F6C5B4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7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627716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1FDC712-69FE-4C0A-93C6-446C639509B5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the collapse model in place of the oscillator at first then make disappear</a:t>
            </a:r>
            <a:r>
              <a:rPr lang="en-US" baseline="0" dirty="0" smtClean="0"/>
              <a:t> and bring in oscillator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5D1782-50ED-4E17-9C4C-26F2379AEB42}" type="slidenum">
              <a:rPr lang="en-US">
                <a:solidFill>
                  <a:prstClr val="black"/>
                </a:solidFill>
                <a:latin typeface="Calibri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88F2B-7732-4AA6-BD8C-64FDA6ACBDC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8A14B81-1098-4AAA-BE19-4B8BEEBC403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5" name="Rectangle 7"/>
          <p:cNvSpPr txBox="1">
            <a:spLocks noGrp="1" noChangeArrowheads="1"/>
          </p:cNvSpPr>
          <p:nvPr/>
        </p:nvSpPr>
        <p:spPr bwMode="auto">
          <a:xfrm>
            <a:off x="3946596" y="8868701"/>
            <a:ext cx="3034594" cy="46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70" tIns="46235" rIns="92470" bIns="46235" anchor="b"/>
          <a:lstStyle/>
          <a:p>
            <a:pPr algn="r" defTabSz="925252" fontAlgn="base">
              <a:spcBef>
                <a:spcPct val="0"/>
              </a:spcBef>
              <a:spcAft>
                <a:spcPct val="0"/>
              </a:spcAft>
            </a:pPr>
            <a:fld id="{312261AF-5D07-4200-8C58-BF1DB1D7BF49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 defTabSz="925252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B06BE14-98BB-4221-B08A-E3FC3EC0284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88F2B-7732-4AA6-BD8C-64FDA6ACBDC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EFFB6B-D5C0-46FA-BB51-8C68607EFD3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/>
            <a:fld id="{CC7402E9-5EE3-42B3-B58E-F448BCE8F0B0}" type="slidenum">
              <a:rPr lang="en-US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pPr algn="r" rtl="0"/>
              <a:t>26</a:t>
            </a:fld>
            <a:endParaRPr lang="en-US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88F2B-7732-4AA6-BD8C-64FDA6ACBDC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6DD88F2B-7732-4AA6-BD8C-64FDA6ACBDCC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88F2B-7732-4AA6-BD8C-64FDA6ACBDC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946525" y="8869364"/>
            <a:ext cx="303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70" tIns="46235" rIns="92470" bIns="46235" anchor="b"/>
          <a:lstStyle/>
          <a:p>
            <a:pPr algn="r" defTabSz="923874" fontAlgn="base">
              <a:spcBef>
                <a:spcPct val="0"/>
              </a:spcBef>
              <a:spcAft>
                <a:spcPct val="0"/>
              </a:spcAft>
            </a:pPr>
            <a:fld id="{8DE448EB-30BE-444E-8826-B2057DF4E50D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algn="r" defTabSz="923874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3169" tIns="46585" rIns="93169" bIns="46585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A33BCB5-609D-45FA-B6E2-3E143B446C31}" type="slidenum"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64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9" tIns="46585" rIns="93169" bIns="46585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B1EFED-B5EB-4634-ABBF-FDC8AE6F6FDB}" type="slidenum"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8500"/>
            <a:ext cx="4646613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1475"/>
          </a:xfrm>
        </p:spPr>
        <p:txBody>
          <a:bodyPr wrap="square" lIns="93169" tIns="46585" rIns="93169" bIns="46585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Motivation: Glandular organs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Approach: Implement artificial quorum sensing for programmed differentiation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MIP: Mouse Insulin Promoter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ACP and AAS as previously explained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Luxr activates Gata4 or Sox17,  drives cell to an endoderm stage,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Once endoderm is formed, alpha-fetoprotein is expressed.  Alphafetoprotein simultaneously activates three genes: dsred, so we know we have endoderm, and Pdx1 and Ngn3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Alpha-fetoprotein (AFP) controls expression of Pdx1 and Ngn3 -&gt; beta cell differentiation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Type 1: autoimmune diease, body attacks beta cells and renders them dead or nonfunctional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Type II:  get later in life, linked to obesity and other things. Helpful where insulin is mutated, insulin receptors are mutated, or insulin not produced in enough quantity.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Working on a more complex system, which will allow for control and constant production of beta cells,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Also, using ES cells Possible that the immune system would not recognize and attack these cells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This system might be useful for helping with type 1 type 2 diabetes, where the human immune response kills off the beta cells, thus can't produce insulin anymore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/>
              <a:t>Thus, this system would allow us to transplant embryonic stem cells, let them proliferate to be able to produce beta cells, reach a critical density, and then differentiate into beta cells to remedy / compensate for the natural deficiency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946596" y="8868794"/>
            <a:ext cx="3034595" cy="46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49" tIns="45875" rIns="91749" bIns="45875" anchor="b"/>
          <a:lstStyle/>
          <a:p>
            <a:pPr algn="r" defTabSz="918039" fontAlgn="base">
              <a:spcBef>
                <a:spcPct val="0"/>
              </a:spcBef>
              <a:spcAft>
                <a:spcPct val="0"/>
              </a:spcAft>
            </a:pPr>
            <a:fld id="{1D2DC488-5C2B-459D-8202-0B589B00415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18039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8419" name="Rectangle 7"/>
          <p:cNvSpPr txBox="1">
            <a:spLocks noGrp="1" noChangeArrowheads="1"/>
          </p:cNvSpPr>
          <p:nvPr/>
        </p:nvSpPr>
        <p:spPr bwMode="auto">
          <a:xfrm>
            <a:off x="3970939" y="8830215"/>
            <a:ext cx="3037840" cy="4645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443" tIns="46221" rIns="92443" bIns="4622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88427BE-51DA-4A31-BF5E-286A5764420F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420" name="Rectangle 7"/>
          <p:cNvSpPr txBox="1">
            <a:spLocks noGrp="1" noChangeArrowheads="1"/>
          </p:cNvSpPr>
          <p:nvPr/>
        </p:nvSpPr>
        <p:spPr bwMode="auto">
          <a:xfrm>
            <a:off x="3970939" y="8830215"/>
            <a:ext cx="3037840" cy="46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43" tIns="46221" rIns="92443" bIns="4622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22C9D68-528F-41E0-809E-36006BDA5DBA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4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483" y="698501"/>
            <a:ext cx="4731818" cy="3484563"/>
          </a:xfrm>
          <a:ln/>
        </p:spPr>
      </p:sp>
      <p:sp>
        <p:nvSpPr>
          <p:cNvPr id="1884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1" y="4415913"/>
            <a:ext cx="5608320" cy="4181209"/>
          </a:xfrm>
          <a:noFill/>
          <a:ln/>
        </p:spPr>
        <p:txBody>
          <a:bodyPr lIns="92443" tIns="46221" rIns="92443" bIns="46221">
            <a:normAutofit fontScale="92500"/>
          </a:bodyPr>
          <a:lstStyle/>
          <a:p>
            <a:pPr eaLnBrk="1" hangingPunct="1"/>
            <a:r>
              <a:rPr lang="en-US" smtClean="0"/>
              <a:t>Motivation: Glandular organs</a:t>
            </a:r>
          </a:p>
          <a:p>
            <a:pPr eaLnBrk="1" hangingPunct="1"/>
            <a:r>
              <a:rPr lang="en-US" smtClean="0"/>
              <a:t>Approach: Implement artificial quorum sensing for programmed differentiation</a:t>
            </a:r>
          </a:p>
          <a:p>
            <a:pPr eaLnBrk="1" hangingPunct="1"/>
            <a:r>
              <a:rPr lang="en-US" smtClean="0"/>
              <a:t>MIP: Mouse Insulin Promoter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ACP and AAS as previously explained</a:t>
            </a:r>
          </a:p>
          <a:p>
            <a:pPr eaLnBrk="1" hangingPunct="1"/>
            <a:r>
              <a:rPr lang="en-US" smtClean="0"/>
              <a:t>Luxr activates Gata4 or Sox17,  drives cell to an endoderm stage, </a:t>
            </a:r>
          </a:p>
          <a:p>
            <a:pPr eaLnBrk="1" hangingPunct="1"/>
            <a:r>
              <a:rPr lang="en-US" smtClean="0"/>
              <a:t>Once endoderm is formed, alpha-fetoprotein is expressed.  Alphafetoprotein simultaneously activates three genes: dsred, so we know we have endoderm, and Pdx1 and Ngn3</a:t>
            </a:r>
          </a:p>
          <a:p>
            <a:pPr eaLnBrk="1" hangingPunct="1"/>
            <a:r>
              <a:rPr lang="en-US" smtClean="0"/>
              <a:t>Alpha-fetoprotein (AFP) controls expression of Pdx1 and Ngn3 -&gt; beta cell differentiation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Type 1: autoimmune diease, body attacks beta cells and renders them dead or nonfunctional</a:t>
            </a:r>
          </a:p>
          <a:p>
            <a:pPr eaLnBrk="1" hangingPunct="1"/>
            <a:r>
              <a:rPr lang="en-US" smtClean="0"/>
              <a:t>Type II:  get later in life, linked to obesity and other things. Helpful where insulin is mutated, insulin receptors are mutated, or insulin not produced in enough quantity.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Working on a more complex system, which will allow for control and constant production of beta cells,</a:t>
            </a:r>
          </a:p>
          <a:p>
            <a:pPr eaLnBrk="1" hangingPunct="1"/>
            <a:r>
              <a:rPr lang="en-US" smtClean="0"/>
              <a:t>Also, using ES cells Possible that the immune system would not recognize and attack these cells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This system might be useful for helping with type 1 type 2 diabetes, where the human immune response kills off the beta cells, thus can't produce insulin anymore</a:t>
            </a:r>
          </a:p>
          <a:p>
            <a:pPr eaLnBrk="1" hangingPunct="1"/>
            <a:r>
              <a:rPr lang="en-US" smtClean="0"/>
              <a:t>Thus, this system would allow us to transplant embryonic stem cells, let them proliferate to be able to produce beta cells, reach a critical density, and then differentiate into beta cells to remedy / compensate for the natural deficiency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8A21994-B0AE-4448-9802-6432B1811CB4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5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2AC3F43-7A96-4F3A-B3D5-393F0542F85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2BC719-8B94-4F5C-8D69-FA2A488DDF4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78AFE5-C71F-437F-956E-780A78C50AB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2A3DFA7-8769-4A74-94C0-D297AF10D29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E0BCA74-20B9-4195-9858-9EF2321984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78AFE5-C71F-437F-956E-780A78C50AB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D38723-3722-4A11-B0F3-0D40C17BA9A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6821634-DCE0-40D6-BA05-E9937FC4E8E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78AFE5-C71F-437F-956E-780A78C50AB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ECB637-0157-4A06-9DCF-E095D2F1C2C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78AFE5-C71F-437F-956E-780A78C50AB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9E4DC63-3EDC-4FD4-A024-6F73B870B0D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8D4897-5F08-4755-9D42-2F221E6F44A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1B886F-6B81-4E52-9693-4813936B69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A4436F-CFD8-45D8-9ACC-641E5AEE35A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8D4897-5F08-4755-9D42-2F221E6F44A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972BA6-AC4E-4FC9-A6DF-CD77B69FA0C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F46AD3-4F13-4328-9818-DBAF721112B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8D4897-5F08-4755-9D42-2F221E6F44A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972BA6-AC4E-4FC9-A6DF-CD77B69FA0C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E9BDF28-9159-4A9D-B7BF-70FE4DB1AE3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AF20A2-1782-40E0-B655-950EEEE3D30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42F71-DA25-45C8-8F4F-E46680D1BA7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E78AFE5-C71F-437F-956E-780A78C50AB7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E72B9-EB96-4C5F-A122-81D73607B243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001000" cy="762000"/>
          </a:xfrm>
          <a:prstGeom prst="rect">
            <a:avLst/>
          </a:prstGeom>
        </p:spPr>
        <p:txBody>
          <a:bodyPr/>
          <a:lstStyle>
            <a:lvl1pPr marL="0" indent="228600" algn="l">
              <a:defRPr sz="440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6D8B4D-2A5C-4334-9FC9-897838A1A771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F843DA-CC88-4132-9B1A-F7EC31FACCBC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503E1-5E4F-4874-B288-BFC5944C7C85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63AEBF-D2BC-4E5D-886C-D0F957D546F4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001000" cy="762000"/>
          </a:xfrm>
          <a:prstGeom prst="rect">
            <a:avLst/>
          </a:prstGeom>
        </p:spPr>
        <p:txBody>
          <a:bodyPr/>
          <a:lstStyle>
            <a:lvl1pPr marL="0" indent="228600" algn="l">
              <a:defRPr lang="en-US" sz="4000" kern="1200" spc="300" dirty="0">
                <a:solidFill>
                  <a:srgbClr val="F9B07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4905D1-E3B9-48B3-84C0-E57E6C8C6F83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6F5F77-9B4C-4DA3-913D-6D01856E047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890953-7148-4CB4-BF9C-4A1ACA662906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85B7AE-5747-471F-9F7F-C78259FA85F6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77E060-54C4-427B-95C4-9B63C4264FFD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4D273B-BFF8-4C57-8AE0-FAADBD1D735F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00093-4847-4CCA-B020-0F978F4B35DC}" type="slidenum">
              <a:rPr lang="en-US" sz="24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82EE56-3D03-4ABF-9326-6B856581FBD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8D4897-5F08-4755-9D42-2F221E6F44A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972BA6-AC4E-4FC9-A6DF-CD77B69FA0C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14AC192-1217-43C9-8E85-4FC60552823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54F96-FE77-4C11-9DF0-75E511ECC43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ltGray">
          <a:xfrm>
            <a:off x="0" y="0"/>
            <a:ext cx="9144000" cy="4832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5171" name="AutoShape 3"/>
          <p:cNvSpPr>
            <a:spLocks noChangeArrowheads="1"/>
          </p:cNvSpPr>
          <p:nvPr/>
        </p:nvSpPr>
        <p:spPr bwMode="ltGray">
          <a:xfrm flipH="1">
            <a:off x="2411413" y="4581525"/>
            <a:ext cx="722376" cy="503238"/>
          </a:xfrm>
          <a:prstGeom prst="homePlate">
            <a:avLst>
              <a:gd name="adj" fmla="val 42902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35172" name="AutoShape 4"/>
          <p:cNvSpPr>
            <a:spLocks noChangeArrowheads="1"/>
          </p:cNvSpPr>
          <p:nvPr/>
        </p:nvSpPr>
        <p:spPr bwMode="ltGray">
          <a:xfrm flipH="1">
            <a:off x="2700338" y="4581525"/>
            <a:ext cx="719137" cy="503238"/>
          </a:xfrm>
          <a:prstGeom prst="homePlate">
            <a:avLst>
              <a:gd name="adj" fmla="val 3572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35175" name="AutoShape 7"/>
          <p:cNvSpPr>
            <a:spLocks noChangeArrowheads="1"/>
          </p:cNvSpPr>
          <p:nvPr/>
        </p:nvSpPr>
        <p:spPr bwMode="gray">
          <a:xfrm flipH="1">
            <a:off x="2987674" y="4581525"/>
            <a:ext cx="6156325" cy="501650"/>
          </a:xfrm>
          <a:prstGeom prst="homePlate">
            <a:avLst>
              <a:gd name="adj" fmla="val 32516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35177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124200" y="4564063"/>
            <a:ext cx="5835650" cy="533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5178" name="Rectangle 10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324599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5179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599"/>
            <a:ext cx="2895600" cy="396875"/>
          </a:xfrm>
        </p:spPr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5180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599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F66E54-3627-4F35-8DF4-1F54E65EB408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ltGray">
          <a:xfrm>
            <a:off x="152400" y="228600"/>
            <a:ext cx="16002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kern="1200">
                <a:solidFill>
                  <a:srgbClr val="FEFEFE"/>
                </a:solidFill>
                <a:latin typeface="Arial" charset="0"/>
                <a:ea typeface="+mn-ea"/>
                <a:cs typeface="+mn-cs"/>
              </a:rPr>
              <a:t>LOGO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590800" y="3048000"/>
            <a:ext cx="6400800" cy="1447800"/>
          </a:xfrm>
        </p:spPr>
        <p:txBody>
          <a:bodyPr anchor="b">
            <a:noAutofit/>
          </a:bodyPr>
          <a:lstStyle>
            <a:lvl1pPr algn="l">
              <a:defRPr sz="54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63023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880891D-F623-43F5-8A70-E4D501C286D5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5C990C-4BA8-42AE-9002-D5D2D2A599FF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630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38FC4A-4786-4127-8D0C-72B9EAB3EFFA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D381C-BA06-4E78-95A7-0E534445F19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ACF00B2-6F51-468F-AF19-01A06B51346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8F72DF6-DBA3-4986-8C91-C0E8007AA548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>
                <a:solidFill>
                  <a:prstClr val="black"/>
                </a:solidFill>
              </a:rPr>
              <a:pPr/>
              <a:t>8/19/2010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E78AFE5-C71F-437F-956E-780A78C50AB7}" type="slidenum">
              <a:rPr lang="en-US" sz="1400">
                <a:solidFill>
                  <a:srgbClr val="000000"/>
                </a:solidFill>
                <a:latin typeface="Times New Roman" pitchFamily="18" charset="0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630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69DCA79-8C2B-443E-A59B-5356588C6C20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DB0F51-5666-4C2F-8428-7E28CD1E395E}" type="slidenum">
              <a:rPr lang="en-US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DB0F51-5666-4C2F-8428-7E28CD1E395E}" type="slidenum">
              <a:rPr lang="en-US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72400" cy="4889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983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3008313" cy="4983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8276F2-D6EA-4DB9-9FAC-72F46F6B671E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799"/>
            <a:ext cx="54864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3E62F-7052-4202-9B00-94630EDECC50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630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8B7135F-49C6-4AB3-A45E-E1AEFA4304D3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1"/>
            <a:ext cx="2057400" cy="551656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0C00A9-48E5-40E4-BF78-AA17B53270F4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ltGray">
          <a:xfrm>
            <a:off x="8859838" y="0"/>
            <a:ext cx="284162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630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4770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40FCBB2-A581-48A8-9A92-348B9AE87974}" type="slidenum">
              <a:rPr lang="en-US" sz="14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9B04653-8005-4740-9F1E-E9C5EB84749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FECA91-900D-4F0D-9F04-08F3F9C333E1}" type="datetimeFigureOut">
              <a:rPr lang="en-US" smtClean="0"/>
              <a:pPr/>
              <a:t>8/19/2010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E6FC9-AE09-43F6-859E-5D0BBE565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E2228B-CBDB-490B-97AD-3590CC30AF7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C274F2-7AF5-471F-8888-67A39AC2AAC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F370F7-A13B-4F3C-B865-10998B25FB0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9777EB-CB86-4974-B106-FB10D6E97E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78AFE5-C71F-437F-956E-780A78C50AB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E5E72B9-EB96-4C5F-A122-81D73607B243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001000" cy="762000"/>
          </a:xfrm>
          <a:prstGeom prst="rect">
            <a:avLst/>
          </a:prstGeom>
        </p:spPr>
        <p:txBody>
          <a:bodyPr/>
          <a:lstStyle>
            <a:lvl1pPr marL="0" indent="228600" algn="l">
              <a:defRPr sz="440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66D8B4D-2A5C-4334-9FC9-897838A1A771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3F843DA-CC88-4132-9B1A-F7EC31FACCBC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542BE7-03D1-4BA1-84EC-DCBB31E9872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4503E1-5E4F-4874-B288-BFC5944C7C85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D63AEBF-D2BC-4E5D-886C-D0F957D546F4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001000" cy="762000"/>
          </a:xfrm>
          <a:prstGeom prst="rect">
            <a:avLst/>
          </a:prstGeom>
        </p:spPr>
        <p:txBody>
          <a:bodyPr/>
          <a:lstStyle>
            <a:lvl1pPr marL="0" indent="228600" algn="l">
              <a:defRPr lang="en-US" sz="4000" kern="1200" spc="300" dirty="0">
                <a:solidFill>
                  <a:srgbClr val="F9B07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14905D1-E3B9-48B3-84C0-E57E6C8C6F83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4890953-7148-4CB4-BF9C-4A1ACA662906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B85B7AE-5747-471F-9F7F-C78259FA85F6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77E060-54C4-427B-95C4-9B63C4264FFD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34D273B-BFF8-4C57-8AE0-FAADBD1D735F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B100093-4847-4CCA-B020-0F978F4B35DC}" type="slidenum">
              <a:rPr lang="en-US" sz="2400" kern="1200">
                <a:solidFill>
                  <a:prstClr val="black"/>
                </a:solidFill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7986CE-EC99-403A-9D25-067010D303B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8DFECA91-900D-4F0D-9F04-08F3F9C333E1}" type="datetimeFigureOut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8/19/2010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l" rtl="0"/>
            <a:fld id="{301E6FC9-AE09-43F6-859E-5D0BBE565901}" type="slidenum"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l" rtl="0"/>
              <a:t>‹#›</a:t>
            </a:fld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 lIns="182880" rIns="182880"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58AF10-B9A5-4966-A839-0CEF88C0E14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EBAB64F-EFA9-4D79-BA87-0147712AA5D9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  <p:sldLayoutId id="2147484135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4149" r:id="rId13"/>
    <p:sldLayoutId id="2147484150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5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  <p:sldLayoutId id="2147484226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  <p:sldLayoutId id="2147484240" r:id="rId13"/>
    <p:sldLayoutId id="2147484241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GEM_Logo2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231912" y="1"/>
            <a:ext cx="918184" cy="1024127"/>
          </a:xfrm>
          <a:prstGeom prst="rect">
            <a:avLst/>
          </a:prstGeom>
          <a:effectLst>
            <a:outerShdw blurRad="63500" dist="50800" dir="7800000" algn="ctr" rotWithShape="0">
              <a:srgbClr val="000000">
                <a:alpha val="43137"/>
              </a:srgbClr>
            </a:outerShdw>
          </a:effectLst>
          <a:scene3d>
            <a:camera prst="perspectiveFront"/>
            <a:lightRig rig="threePt" dir="t"/>
          </a:scene3d>
        </p:spPr>
      </p:pic>
      <p:cxnSp>
        <p:nvCxnSpPr>
          <p:cNvPr id="12" name="Straight Connector 11"/>
          <p:cNvCxnSpPr/>
          <p:nvPr userDrawn="1"/>
        </p:nvCxnSpPr>
        <p:spPr>
          <a:xfrm>
            <a:off x="0" y="985838"/>
            <a:ext cx="5791200" cy="4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791200" y="6705600"/>
            <a:ext cx="3236913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5" name="Picture 7" descr="Design_Princeton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62650" y="6400800"/>
            <a:ext cx="30686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outlinefull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8" y="6016752"/>
            <a:ext cx="5791183" cy="852628"/>
          </a:xfrm>
          <a:prstGeom prst="rect">
            <a:avLst/>
          </a:prstGeom>
          <a:effectLst>
            <a:outerShdw blurRad="152400" dist="38100" dir="16200000" sx="104000" sy="104000" algn="ctr" rotWithShape="0">
              <a:schemeClr val="tx1">
                <a:alpha val="55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bevelT/>
            <a:bevelB/>
            <a:extrusionClr>
              <a:schemeClr val="tx1"/>
            </a:extrusion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  <p:sldLayoutId id="214748428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DEC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20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1720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1720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C16C54-BF5E-465E-BA77-04F2EDBFF70E}" type="slidenum">
              <a:rPr lang="en-US" kern="1200">
                <a:ea typeface="+mn-ea"/>
                <a:cs typeface="Arial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8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  <p:sldLayoutId id="2147484327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ltGray">
          <a:xfrm>
            <a:off x="8859838" y="0"/>
            <a:ext cx="284162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4147" name="AutoShape 3"/>
          <p:cNvSpPr>
            <a:spLocks noChangeArrowheads="1"/>
          </p:cNvSpPr>
          <p:nvPr/>
        </p:nvSpPr>
        <p:spPr bwMode="ltGray">
          <a:xfrm>
            <a:off x="8461375" y="-6350"/>
            <a:ext cx="539750" cy="835025"/>
          </a:xfrm>
          <a:prstGeom prst="homePlate">
            <a:avLst>
              <a:gd name="adj" fmla="val 25000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34148" name="AutoShape 4"/>
          <p:cNvSpPr>
            <a:spLocks noChangeArrowheads="1"/>
          </p:cNvSpPr>
          <p:nvPr/>
        </p:nvSpPr>
        <p:spPr bwMode="ltGray">
          <a:xfrm>
            <a:off x="6685384" y="-6350"/>
            <a:ext cx="2046288" cy="835025"/>
          </a:xfrm>
          <a:prstGeom prst="homePlate">
            <a:avLst>
              <a:gd name="adj" fmla="val 25000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34149" name="Line 5"/>
          <p:cNvSpPr>
            <a:spLocks noChangeShapeType="1"/>
          </p:cNvSpPr>
          <p:nvPr/>
        </p:nvSpPr>
        <p:spPr bwMode="auto">
          <a:xfrm>
            <a:off x="304800" y="650875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4151" name="AutoShape 7"/>
          <p:cNvSpPr>
            <a:spLocks noChangeArrowheads="1"/>
          </p:cNvSpPr>
          <p:nvPr/>
        </p:nvSpPr>
        <p:spPr bwMode="ltGray">
          <a:xfrm>
            <a:off x="0" y="0"/>
            <a:ext cx="8382000" cy="835025"/>
          </a:xfrm>
          <a:prstGeom prst="homePlate">
            <a:avLst>
              <a:gd name="adj" fmla="val 25000"/>
            </a:avLst>
          </a:prstGeom>
          <a:gradFill flip="none"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341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4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134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5532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Company Logo</a:t>
            </a:r>
          </a:p>
        </p:txBody>
      </p:sp>
      <p:sp>
        <p:nvSpPr>
          <p:cNvPr id="134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DB0F51-5666-4C2F-8428-7E28CD1E395E}" type="slidenum">
              <a:rPr lang="en-US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4012" r:id="rId8"/>
    <p:sldLayoutId id="2147483995" r:id="rId9"/>
    <p:sldLayoutId id="2147483996" r:id="rId10"/>
    <p:sldLayoutId id="2147483997" r:id="rId11"/>
    <p:sldLayoutId id="2147483998" r:id="rId12"/>
    <p:sldLayoutId id="2147483999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u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GEM_Logo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31912" y="1"/>
            <a:ext cx="918184" cy="1024127"/>
          </a:xfrm>
          <a:prstGeom prst="rect">
            <a:avLst/>
          </a:prstGeom>
          <a:effectLst>
            <a:outerShdw blurRad="63500" dist="50800" dir="7800000" algn="ctr" rotWithShape="0">
              <a:srgbClr val="000000">
                <a:alpha val="43137"/>
              </a:srgbClr>
            </a:outerShdw>
          </a:effectLst>
          <a:scene3d>
            <a:camera prst="perspectiveFront"/>
            <a:lightRig rig="threePt" dir="t"/>
          </a:scene3d>
        </p:spPr>
      </p:pic>
      <p:cxnSp>
        <p:nvCxnSpPr>
          <p:cNvPr id="12" name="Straight Connector 11"/>
          <p:cNvCxnSpPr/>
          <p:nvPr/>
        </p:nvCxnSpPr>
        <p:spPr>
          <a:xfrm>
            <a:off x="0" y="985838"/>
            <a:ext cx="5791200" cy="4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91200" y="6705600"/>
            <a:ext cx="3236913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5" name="Picture 7" descr="Design_Princeton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62650" y="6400800"/>
            <a:ext cx="30686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outlinefull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" y="6016752"/>
            <a:ext cx="5791183" cy="852628"/>
          </a:xfrm>
          <a:prstGeom prst="rect">
            <a:avLst/>
          </a:prstGeom>
          <a:effectLst>
            <a:outerShdw blurRad="152400" dist="38100" dir="16200000" sx="104000" sy="104000" algn="ctr" rotWithShape="0">
              <a:schemeClr val="tx1">
                <a:alpha val="55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bevelT/>
            <a:bevelB/>
            <a:extrusionClr>
              <a:schemeClr val="tx1"/>
            </a:extrusion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6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55.wmf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jpeg"/><Relationship Id="rId4" Type="http://schemas.openxmlformats.org/officeDocument/2006/relationships/image" Target="../media/image62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18" Type="http://schemas.openxmlformats.org/officeDocument/2006/relationships/image" Target="../media/image22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69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23.emf"/><Relationship Id="rId4" Type="http://schemas.openxmlformats.org/officeDocument/2006/relationships/image" Target="../media/image20.jpeg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762000"/>
            <a:ext cx="8839200" cy="1600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5400" dirty="0" smtClean="0">
                <a:solidFill>
                  <a:srgbClr val="0033CC"/>
                </a:solidFill>
                <a:cs typeface="Times New Roman" pitchFamily="18" charset="0"/>
              </a:rPr>
              <a:t>Synthetic biology: </a:t>
            </a:r>
            <a:br>
              <a:rPr lang="en-US" sz="5400" dirty="0" smtClean="0">
                <a:solidFill>
                  <a:srgbClr val="0033CC"/>
                </a:solidFill>
                <a:cs typeface="Times New Roman" pitchFamily="18" charset="0"/>
              </a:rPr>
            </a:br>
            <a:r>
              <a:rPr lang="en-US" sz="4400" dirty="0" smtClean="0">
                <a:solidFill>
                  <a:srgbClr val="0033CC"/>
                </a:solidFill>
                <a:cs typeface="Times New Roman" pitchFamily="18" charset="0"/>
              </a:rPr>
              <a:t>from parts to modules to systems</a:t>
            </a:r>
            <a:endParaRPr lang="en-US" sz="3200" dirty="0" smtClean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762000" y="3048000"/>
            <a:ext cx="762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Ron Weiss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Department </a:t>
            </a:r>
            <a:r>
              <a:rPr lang="en-US" sz="20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of </a:t>
            </a:r>
            <a:r>
              <a:rPr lang="en-US" sz="2000" kern="12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Biological Engineering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Department of </a:t>
            </a:r>
            <a:r>
              <a:rPr lang="en-US" sz="2000" kern="12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Electrical </a:t>
            </a:r>
            <a:r>
              <a:rPr lang="en-US" sz="20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Engineering and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Computer Science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MIT</a:t>
            </a:r>
            <a:endParaRPr lang="en-US" sz="24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3585564" y="6488668"/>
            <a:ext cx="1972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+mj-lt"/>
              </a:rPr>
              <a:t>FAB6, August 2010</a:t>
            </a:r>
            <a:endParaRPr lang="en-US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996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91200"/>
            <a:ext cx="1239921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63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9265" y="6019800"/>
            <a:ext cx="1038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Rectangle 7"/>
          <p:cNvSpPr/>
          <p:nvPr/>
        </p:nvSpPr>
        <p:spPr>
          <a:xfrm>
            <a:off x="-31234" y="6235421"/>
            <a:ext cx="155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 Narrow"/>
                <a:ea typeface="Times New Roman"/>
                <a:cs typeface="Arial"/>
              </a:rPr>
              <a:t/>
            </a:r>
            <a:br>
              <a:rPr lang="en-US" sz="1200" b="1" dirty="0" smtClean="0">
                <a:latin typeface="Arial Narrow"/>
                <a:ea typeface="Times New Roman"/>
                <a:cs typeface="Arial"/>
              </a:rPr>
            </a:br>
            <a:r>
              <a:rPr lang="en-US" sz="1200" b="1" dirty="0" smtClean="0">
                <a:latin typeface="Arial Narrow"/>
                <a:ea typeface="Times New Roman"/>
                <a:cs typeface="Arial"/>
              </a:rPr>
              <a:t>Department of </a:t>
            </a:r>
            <a:br>
              <a:rPr lang="en-US" sz="1200" b="1" dirty="0" smtClean="0">
                <a:latin typeface="Arial Narrow"/>
                <a:ea typeface="Times New Roman"/>
                <a:cs typeface="Arial"/>
              </a:rPr>
            </a:br>
            <a:r>
              <a:rPr lang="en-US" sz="1200" b="1" dirty="0" smtClean="0">
                <a:latin typeface="Arial Narrow"/>
                <a:ea typeface="Times New Roman"/>
                <a:cs typeface="Arial"/>
              </a:rPr>
              <a:t>Biological Engineering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en-US" sz="4000" dirty="0" smtClean="0">
                <a:solidFill>
                  <a:prstClr val="white"/>
                </a:solidFill>
              </a:rPr>
              <a:t>Using </a:t>
            </a:r>
            <a:r>
              <a:rPr lang="en-US" sz="4000" dirty="0" err="1" smtClean="0">
                <a:solidFill>
                  <a:prstClr val="white"/>
                </a:solidFill>
              </a:rPr>
              <a:t>microRNA</a:t>
            </a:r>
            <a:r>
              <a:rPr lang="en-US" sz="4000" dirty="0" smtClean="0">
                <a:solidFill>
                  <a:prstClr val="white"/>
                </a:solidFill>
              </a:rPr>
              <a:t> profiles (with </a:t>
            </a:r>
            <a:r>
              <a:rPr lang="en-US" sz="4000" dirty="0" err="1" smtClean="0">
                <a:solidFill>
                  <a:prstClr val="white"/>
                </a:solidFill>
              </a:rPr>
              <a:t>Benenson</a:t>
            </a:r>
            <a:r>
              <a:rPr lang="en-US" sz="4000" dirty="0" smtClean="0">
                <a:solidFill>
                  <a:prstClr val="white"/>
                </a:solidFill>
              </a:rPr>
              <a:t> lab)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5625" y="1739355"/>
            <a:ext cx="700513" cy="277843"/>
          </a:xfrm>
          <a:prstGeom prst="rect">
            <a:avLst/>
          </a:prstGeom>
          <a:solidFill>
            <a:srgbClr val="EBF1DE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miR-1A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552836" name="Picture 4"/>
          <p:cNvPicPr>
            <a:picLocks noChangeAspect="1" noChangeArrowheads="1"/>
          </p:cNvPicPr>
          <p:nvPr/>
        </p:nvPicPr>
        <p:blipFill>
          <a:blip r:embed="rId2" cstate="print"/>
          <a:srcRect l="10156" t="22500" r="7031" b="3750"/>
          <a:stretch>
            <a:fillRect/>
          </a:stretch>
        </p:blipFill>
        <p:spPr bwMode="auto">
          <a:xfrm>
            <a:off x="381000" y="990600"/>
            <a:ext cx="8458200" cy="4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74062" t="41000" r="24688" b="58000"/>
          <a:stretch>
            <a:fillRect/>
          </a:stretch>
        </p:blipFill>
        <p:spPr bwMode="auto">
          <a:xfrm>
            <a:off x="4038600" y="1583666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74062" t="41000" r="24688" b="58000"/>
          <a:stretch>
            <a:fillRect/>
          </a:stretch>
        </p:blipFill>
        <p:spPr bwMode="auto">
          <a:xfrm>
            <a:off x="4800600" y="1355066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74062" t="41000" r="24688" b="58000"/>
          <a:stretch>
            <a:fillRect/>
          </a:stretch>
        </p:blipFill>
        <p:spPr bwMode="auto">
          <a:xfrm>
            <a:off x="5562600" y="1736066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74062" t="41000" r="24688" b="58000"/>
          <a:stretch>
            <a:fillRect/>
          </a:stretch>
        </p:blipFill>
        <p:spPr bwMode="auto">
          <a:xfrm>
            <a:off x="6172200" y="1355066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74062" t="41000" r="24688" b="58000"/>
          <a:stretch>
            <a:fillRect/>
          </a:stretch>
        </p:blipFill>
        <p:spPr bwMode="auto">
          <a:xfrm>
            <a:off x="7014210" y="1736066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74062" t="41000" r="24688" b="58000"/>
          <a:stretch>
            <a:fillRect/>
          </a:stretch>
        </p:blipFill>
        <p:spPr bwMode="auto">
          <a:xfrm>
            <a:off x="4739640" y="1800836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955055" y="1591286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miR-1H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3730" y="1378462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miR-2H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3730" y="1743686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miR-3H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69280" y="1709396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miR-4L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3935" y="1325122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miR-5L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78590" y="1706122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miR-6L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93726" y="6120825"/>
            <a:ext cx="6356548" cy="461665"/>
            <a:chOff x="1533936" y="6120825"/>
            <a:chExt cx="6356548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1533936" y="6120825"/>
              <a:ext cx="6356548" cy="461665"/>
            </a:xfrm>
            <a:prstGeom prst="rect">
              <a:avLst/>
            </a:prstGeom>
            <a:ln w="6350"/>
            <a:effectLst>
              <a:innerShdw blurRad="76200">
                <a:prstClr val="black"/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182880" tIns="91440" rIns="182880" bIns="91440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Logic function: miR-1H </a:t>
              </a:r>
              <a:r>
                <a:rPr lang="el-GR" dirty="0" smtClean="0">
                  <a:solidFill>
                    <a:prstClr val="black"/>
                  </a:solidFill>
                </a:rPr>
                <a:t>ᴧ</a:t>
              </a:r>
              <a:r>
                <a:rPr lang="en-US" sz="1600" dirty="0" smtClean="0">
                  <a:solidFill>
                    <a:prstClr val="black"/>
                  </a:solidFill>
                </a:rPr>
                <a:t> (miR-2H + miR-3H) </a:t>
              </a:r>
              <a:r>
                <a:rPr lang="el-GR" dirty="0" smtClean="0">
                  <a:solidFill>
                    <a:prstClr val="black"/>
                  </a:solidFill>
                </a:rPr>
                <a:t>ᴧ</a:t>
              </a:r>
              <a:r>
                <a:rPr lang="en-US" sz="1600" dirty="0" smtClean="0">
                  <a:solidFill>
                    <a:prstClr val="black"/>
                  </a:solidFill>
                </a:rPr>
                <a:t> miR-4L </a:t>
              </a:r>
              <a:r>
                <a:rPr lang="el-GR" dirty="0">
                  <a:solidFill>
                    <a:prstClr val="black"/>
                  </a:solidFill>
                </a:rPr>
                <a:t>ᴧ</a:t>
              </a:r>
              <a:r>
                <a:rPr lang="en-US" sz="1600" dirty="0" smtClean="0">
                  <a:solidFill>
                    <a:prstClr val="black"/>
                  </a:solidFill>
                </a:rPr>
                <a:t> miR-5L </a:t>
              </a:r>
              <a:r>
                <a:rPr lang="el-GR" dirty="0">
                  <a:solidFill>
                    <a:prstClr val="black"/>
                  </a:solidFill>
                </a:rPr>
                <a:t>ᴧ</a:t>
              </a:r>
              <a:r>
                <a:rPr lang="en-US" sz="1600" dirty="0" smtClean="0">
                  <a:solidFill>
                    <a:prstClr val="black"/>
                  </a:solidFill>
                </a:rPr>
                <a:t> miR-6L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5563456" y="6248400"/>
              <a:ext cx="54864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28046" y="6248400"/>
              <a:ext cx="54864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092636" y="6248400"/>
              <a:ext cx="54864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31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dirty="0" smtClean="0">
                <a:solidFill>
                  <a:prstClr val="white"/>
                </a:solidFill>
              </a:rPr>
              <a:t>Verifying all 32 input combinations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535425" name="Picture 1"/>
          <p:cNvPicPr>
            <a:picLocks noChangeAspect="1" noChangeArrowheads="1"/>
          </p:cNvPicPr>
          <p:nvPr/>
        </p:nvPicPr>
        <p:blipFill>
          <a:blip r:embed="rId2" cstate="print"/>
          <a:srcRect l="3675" t="16250" r="2344"/>
          <a:stretch>
            <a:fillRect/>
          </a:stretch>
        </p:blipFill>
        <p:spPr bwMode="auto">
          <a:xfrm>
            <a:off x="159286" y="1069777"/>
            <a:ext cx="8756114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84570" t="92149" r="11341" b="5234"/>
          <a:stretch>
            <a:fillRect/>
          </a:stretch>
        </p:blipFill>
        <p:spPr bwMode="auto">
          <a:xfrm>
            <a:off x="164275" y="1061409"/>
            <a:ext cx="381000" cy="1524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" name="Group 8"/>
          <p:cNvGrpSpPr/>
          <p:nvPr/>
        </p:nvGrpSpPr>
        <p:grpSpPr>
          <a:xfrm>
            <a:off x="2182904" y="1096673"/>
            <a:ext cx="1169896" cy="191402"/>
            <a:chOff x="2182904" y="1398496"/>
            <a:chExt cx="1169896" cy="191402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84570" t="92149" r="11341" b="5234"/>
            <a:stretch>
              <a:fillRect/>
            </a:stretch>
          </p:blipFill>
          <p:spPr bwMode="auto">
            <a:xfrm>
              <a:off x="2182904" y="1407018"/>
              <a:ext cx="533400" cy="1828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84570" t="92149" r="11341" b="5234"/>
            <a:stretch>
              <a:fillRect/>
            </a:stretch>
          </p:blipFill>
          <p:spPr bwMode="auto">
            <a:xfrm>
              <a:off x="3048000" y="1398496"/>
              <a:ext cx="304800" cy="18288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9"/>
          <p:cNvGrpSpPr/>
          <p:nvPr/>
        </p:nvGrpSpPr>
        <p:grpSpPr>
          <a:xfrm>
            <a:off x="6221504" y="1083225"/>
            <a:ext cx="1169896" cy="191402"/>
            <a:chOff x="2182904" y="1398496"/>
            <a:chExt cx="1169896" cy="191402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84570" t="92149" r="11341" b="5234"/>
            <a:stretch>
              <a:fillRect/>
            </a:stretch>
          </p:blipFill>
          <p:spPr bwMode="auto">
            <a:xfrm>
              <a:off x="2182904" y="1407018"/>
              <a:ext cx="533400" cy="1828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84570" t="92149" r="11341" b="5234"/>
            <a:stretch>
              <a:fillRect/>
            </a:stretch>
          </p:blipFill>
          <p:spPr bwMode="auto">
            <a:xfrm>
              <a:off x="3048000" y="1398496"/>
              <a:ext cx="304800" cy="18288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5" name="Group 12"/>
          <p:cNvGrpSpPr/>
          <p:nvPr/>
        </p:nvGrpSpPr>
        <p:grpSpPr>
          <a:xfrm>
            <a:off x="6199096" y="3508177"/>
            <a:ext cx="1169896" cy="191402"/>
            <a:chOff x="2182904" y="1398496"/>
            <a:chExt cx="1169896" cy="191402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84570" t="92149" r="11341" b="5234"/>
            <a:stretch>
              <a:fillRect/>
            </a:stretch>
          </p:blipFill>
          <p:spPr bwMode="auto">
            <a:xfrm>
              <a:off x="2182904" y="1407018"/>
              <a:ext cx="533400" cy="1828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84570" t="92149" r="11341" b="5234"/>
            <a:stretch>
              <a:fillRect/>
            </a:stretch>
          </p:blipFill>
          <p:spPr bwMode="auto">
            <a:xfrm>
              <a:off x="3048000" y="1398496"/>
              <a:ext cx="304800" cy="18288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9" name="Group 15"/>
          <p:cNvGrpSpPr/>
          <p:nvPr/>
        </p:nvGrpSpPr>
        <p:grpSpPr>
          <a:xfrm>
            <a:off x="2126876" y="3508177"/>
            <a:ext cx="1169896" cy="191402"/>
            <a:chOff x="2182904" y="1398496"/>
            <a:chExt cx="1169896" cy="191402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84570" t="92149" r="11341" b="5234"/>
            <a:stretch>
              <a:fillRect/>
            </a:stretch>
          </p:blipFill>
          <p:spPr bwMode="auto">
            <a:xfrm>
              <a:off x="2182904" y="1407018"/>
              <a:ext cx="533400" cy="1828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84570" t="92149" r="11341" b="5234"/>
            <a:stretch>
              <a:fillRect/>
            </a:stretch>
          </p:blipFill>
          <p:spPr bwMode="auto">
            <a:xfrm>
              <a:off x="3048000" y="1398496"/>
              <a:ext cx="304800" cy="18288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9" name="TextBox 18"/>
          <p:cNvSpPr txBox="1"/>
          <p:nvPr/>
        </p:nvSpPr>
        <p:spPr>
          <a:xfrm>
            <a:off x="3048000" y="1066800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1H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0158" y="1066800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1H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6660" y="1069777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2H/3H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9282" y="1069777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2H/3H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10" name="Group 23"/>
          <p:cNvGrpSpPr/>
          <p:nvPr/>
        </p:nvGrpSpPr>
        <p:grpSpPr>
          <a:xfrm>
            <a:off x="2199290" y="3477821"/>
            <a:ext cx="5272892" cy="279976"/>
            <a:chOff x="2196660" y="1368623"/>
            <a:chExt cx="5272892" cy="279976"/>
          </a:xfrm>
        </p:grpSpPr>
        <p:sp>
          <p:nvSpPr>
            <p:cNvPr id="25" name="TextBox 24"/>
            <p:cNvSpPr txBox="1"/>
            <p:nvPr/>
          </p:nvSpPr>
          <p:spPr>
            <a:xfrm>
              <a:off x="3048000" y="1368623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1H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10158" y="1368623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1H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96660" y="1371600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2H/3H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39282" y="1371600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2H/3H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2" cstate="print"/>
          <a:srcRect l="84570" t="92149" r="11341" b="5234"/>
          <a:stretch>
            <a:fillRect/>
          </a:stretch>
        </p:blipFill>
        <p:spPr bwMode="auto">
          <a:xfrm>
            <a:off x="152399" y="1308887"/>
            <a:ext cx="685801" cy="5990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457200" y="1298377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4L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" y="1488877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5L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" y="1679377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6L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2" cstate="print"/>
          <a:srcRect l="84570" t="92149" r="11341" b="5234"/>
          <a:stretch>
            <a:fillRect/>
          </a:stretch>
        </p:blipFill>
        <p:spPr bwMode="auto">
          <a:xfrm>
            <a:off x="152400" y="3747287"/>
            <a:ext cx="685801" cy="5990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457200" y="3688378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4L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3878878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5L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4069378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6L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400" y="6195350"/>
            <a:ext cx="4636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Used </a:t>
            </a:r>
            <a:r>
              <a:rPr lang="en-US" sz="1200" dirty="0" err="1" smtClean="0">
                <a:solidFill>
                  <a:prstClr val="black"/>
                </a:solidFill>
              </a:rPr>
              <a:t>HeLa</a:t>
            </a:r>
            <a:r>
              <a:rPr lang="en-US" sz="1200" dirty="0" smtClean="0">
                <a:solidFill>
                  <a:prstClr val="black"/>
                </a:solidFill>
              </a:rPr>
              <a:t> cells </a:t>
            </a:r>
          </a:p>
          <a:p>
            <a:pPr>
              <a:buFont typeface="Arial" charset="0"/>
              <a:buChar char="•"/>
            </a:pPr>
            <a:r>
              <a:rPr lang="en-US" sz="1200" dirty="0" smtClean="0">
                <a:solidFill>
                  <a:prstClr val="black"/>
                </a:solidFill>
              </a:rPr>
              <a:t> Transfected 4L/5L/6L to emulate indicated levels</a:t>
            </a:r>
          </a:p>
          <a:p>
            <a:pPr>
              <a:buFont typeface="Arial" charset="0"/>
              <a:buChar char="•"/>
            </a:pPr>
            <a:r>
              <a:rPr lang="en-US" sz="1200" dirty="0" smtClean="0">
                <a:solidFill>
                  <a:prstClr val="black"/>
                </a:solidFill>
              </a:rPr>
              <a:t> Disrupted </a:t>
            </a:r>
            <a:r>
              <a:rPr lang="en-US" sz="1200" dirty="0" err="1" smtClean="0">
                <a:solidFill>
                  <a:prstClr val="black"/>
                </a:solidFill>
              </a:rPr>
              <a:t>microRNA</a:t>
            </a:r>
            <a:r>
              <a:rPr lang="en-US" sz="1200" dirty="0" smtClean="0">
                <a:solidFill>
                  <a:prstClr val="black"/>
                </a:solidFill>
              </a:rPr>
              <a:t> sites for 1H/2H/3H as indicated in the four panels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9453" t="39125" r="12813" b="27442"/>
          <a:stretch>
            <a:fillRect/>
          </a:stretch>
        </p:blipFill>
        <p:spPr bwMode="auto">
          <a:xfrm>
            <a:off x="200891" y="1295400"/>
            <a:ext cx="8790709" cy="384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000" dirty="0" smtClean="0">
                <a:solidFill>
                  <a:prstClr val="white"/>
                </a:solidFill>
              </a:rPr>
              <a:t>Fluorescence output in 3 cell lines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2500" t="39787" r="55431" b="57565"/>
          <a:stretch>
            <a:fillRect/>
          </a:stretch>
        </p:blipFill>
        <p:spPr bwMode="auto">
          <a:xfrm>
            <a:off x="304800" y="1371600"/>
            <a:ext cx="381000" cy="304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5505271"/>
            <a:ext cx="4381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prstClr val="black"/>
                </a:solidFill>
              </a:rPr>
              <a:t>Experimental legend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O1: Just low targets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O2: No targets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R1: Low targets + transcriptional repression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3431" y="5505271"/>
            <a:ext cx="3486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R2: Just transcriptional repression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C1: Full circuit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C2: Just high targets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3066325"/>
            <a:ext cx="1371600" cy="1676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5134337" y="5305066"/>
            <a:ext cx="551725" cy="1828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uman-Endoc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835025"/>
            <a:ext cx="3505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588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600" dirty="0">
                <a:latin typeface="+mn-lt"/>
                <a:ea typeface="+mn-ea"/>
                <a:cs typeface="Arial"/>
              </a:rPr>
              <a:t>Artificial tissue homeostasis for </a:t>
            </a:r>
            <a:r>
              <a:rPr lang="el-GR" sz="3600" dirty="0">
                <a:latin typeface="+mn-lt"/>
                <a:ea typeface="+mn-ea"/>
                <a:cs typeface="Arial"/>
              </a:rPr>
              <a:t>β</a:t>
            </a:r>
            <a:r>
              <a:rPr lang="en-US" sz="3600" dirty="0">
                <a:latin typeface="+mn-lt"/>
                <a:ea typeface="+mn-ea"/>
                <a:cs typeface="Arial"/>
              </a:rPr>
              <a:t> cells </a:t>
            </a:r>
          </a:p>
        </p:txBody>
      </p:sp>
      <p:pic>
        <p:nvPicPr>
          <p:cNvPr id="2487300" name="Picture 4" descr="untitle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" y="3168650"/>
            <a:ext cx="2989263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7301" name="Text Box 5"/>
          <p:cNvSpPr txBox="1">
            <a:spLocks noChangeArrowheads="1"/>
          </p:cNvSpPr>
          <p:nvPr/>
        </p:nvSpPr>
        <p:spPr bwMode="auto">
          <a:xfrm>
            <a:off x="304800" y="2108537"/>
            <a:ext cx="517295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u="sng" dirty="0" smtClean="0">
                <a:solidFill>
                  <a:srgbClr val="000000"/>
                </a:solidFill>
                <a:cs typeface="Arial" pitchFamily="34" charset="0"/>
              </a:rPr>
              <a:t>Goal:</a:t>
            </a: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b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Maintain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population level of </a:t>
            </a:r>
            <a:r>
              <a:rPr lang="el-GR" sz="2000" b="1" dirty="0" smtClean="0">
                <a:solidFill>
                  <a:srgbClr val="000000"/>
                </a:solidFill>
                <a:cs typeface="Arial" pitchFamily="34" charset="0"/>
              </a:rPr>
              <a:t>β</a:t>
            </a: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-like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cells using</a:t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auto-regulated differentiation of ES cells </a:t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that counter-balances auto-immune attacks.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04800" y="838200"/>
            <a:ext cx="5867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7.8% of the US population has diabetes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In Diabetes Type I (10% of diabetics), auto-immune response (slowly) kills insulin-producing pancreatic </a:t>
            </a:r>
            <a:r>
              <a:rPr lang="el-GR" sz="2000" dirty="0" smtClean="0">
                <a:solidFill>
                  <a:srgbClr val="000000"/>
                </a:solidFill>
                <a:cs typeface="Arial" pitchFamily="34" charset="0"/>
              </a:rPr>
              <a:t>β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 cells.</a:t>
            </a: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cs typeface="Arial" pitchFamily="34" charset="0"/>
              </a:rPr>
            </a:b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487304" name="Picture 8" descr="untitle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9775" y="4619625"/>
            <a:ext cx="100013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7305" name="Picture 9" descr="untitled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4746625"/>
            <a:ext cx="1079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7306" name="Picture 10" descr="untitle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6588" y="4692650"/>
            <a:ext cx="100012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222954"/>
            <a:ext cx="9144000" cy="63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Complex system with 22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components</a:t>
            </a:r>
          </a:p>
          <a:p>
            <a:pPr algn="ctr" fontAlgn="base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b="1" i="1" u="sng" dirty="0" smtClean="0">
                <a:solidFill>
                  <a:srgbClr val="000000"/>
                </a:solidFill>
                <a:cs typeface="Arial" pitchFamily="34" charset="0"/>
              </a:rPr>
              <a:t>Design with ‘known’ modules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 (from bacteria, yeast, mammalian cells)</a:t>
            </a:r>
            <a:endParaRPr lang="en-US" b="1" i="1" u="sng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28600" y="3895725"/>
            <a:ext cx="5105400" cy="2062163"/>
            <a:chOff x="228599" y="3765605"/>
            <a:chExt cx="5105401" cy="2062322"/>
          </a:xfrm>
        </p:grpSpPr>
        <p:sp>
          <p:nvSpPr>
            <p:cNvPr id="13" name="Rectangle 12"/>
            <p:cNvSpPr/>
            <p:nvPr/>
          </p:nvSpPr>
          <p:spPr>
            <a:xfrm>
              <a:off x="228599" y="3876816"/>
              <a:ext cx="957263" cy="3892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</a:rPr>
                <a:t>ES cell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</a:rPr>
                <a:t>proliferation</a:t>
              </a:r>
            </a:p>
          </p:txBody>
        </p:sp>
        <p:sp>
          <p:nvSpPr>
            <p:cNvPr id="14" name="Diamond 13"/>
            <p:cNvSpPr/>
            <p:nvPr/>
          </p:nvSpPr>
          <p:spPr>
            <a:xfrm>
              <a:off x="2079307" y="3765605"/>
              <a:ext cx="1403985" cy="611660"/>
            </a:xfrm>
            <a:prstGeom prst="diamond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>
                  <a:solidFill>
                    <a:srgbClr val="000000"/>
                  </a:solidFill>
                </a:rPr>
                <a:t>ES cell</a:t>
              </a:r>
              <a:br>
                <a:rPr lang="en-US" sz="1000" b="1">
                  <a:solidFill>
                    <a:srgbClr val="000000"/>
                  </a:solidFill>
                </a:rPr>
              </a:br>
              <a:r>
                <a:rPr lang="en-US" sz="1000" b="1">
                  <a:solidFill>
                    <a:srgbClr val="000000"/>
                  </a:solidFill>
                </a:rPr>
                <a:t>population?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76737" y="3876816"/>
              <a:ext cx="957263" cy="3892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>
                  <a:solidFill>
                    <a:srgbClr val="000000"/>
                  </a:solidFill>
                </a:rPr>
                <a:t>ES cell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>
                  <a:solidFill>
                    <a:srgbClr val="000000"/>
                  </a:solidFill>
                </a:rPr>
                <a:t>growth arrest</a:t>
              </a:r>
            </a:p>
          </p:txBody>
        </p:sp>
        <p:sp>
          <p:nvSpPr>
            <p:cNvPr id="16" name="Diamond 15"/>
            <p:cNvSpPr/>
            <p:nvPr/>
          </p:nvSpPr>
          <p:spPr>
            <a:xfrm>
              <a:off x="3164204" y="5211346"/>
              <a:ext cx="1403985" cy="611660"/>
            </a:xfrm>
            <a:prstGeom prst="diamond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anchor="ctr"/>
            <a:lstStyle/>
            <a:p>
              <a:pPr algn="ctr">
                <a:defRPr/>
              </a:pPr>
              <a:r>
                <a:rPr lang="el-GR" sz="1050" b="1" dirty="0">
                  <a:solidFill>
                    <a:srgbClr val="000000"/>
                  </a:solidFill>
                </a:rPr>
                <a:t>β</a:t>
              </a:r>
              <a:r>
                <a:rPr lang="en-US" sz="1050" b="1" dirty="0">
                  <a:solidFill>
                    <a:srgbClr val="000000"/>
                  </a:solidFill>
                </a:rPr>
                <a:t> cell</a:t>
              </a:r>
              <a:br>
                <a:rPr lang="en-US" sz="1050" b="1" dirty="0">
                  <a:solidFill>
                    <a:srgbClr val="000000"/>
                  </a:solidFill>
                </a:rPr>
              </a:br>
              <a:r>
                <a:rPr lang="en-US" sz="1050" b="1" dirty="0">
                  <a:solidFill>
                    <a:srgbClr val="000000"/>
                  </a:solidFill>
                </a:rPr>
                <a:t>population?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85862" y="5322557"/>
              <a:ext cx="957263" cy="3892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</a:rPr>
                <a:t>ES </a:t>
              </a:r>
              <a:r>
                <a:rPr lang="en-US" sz="1000" b="1" dirty="0">
                  <a:solidFill>
                    <a:srgbClr val="000000"/>
                  </a:solidFill>
                  <a:sym typeface="Wingdings" pitchFamily="2" charset="2"/>
                </a:rPr>
                <a:t> </a:t>
              </a:r>
              <a:r>
                <a:rPr lang="el-GR" sz="1000" b="1" dirty="0">
                  <a:solidFill>
                    <a:srgbClr val="000000"/>
                  </a:solidFill>
                  <a:sym typeface="Wingdings" pitchFamily="2" charset="2"/>
                </a:rPr>
                <a:t>β</a:t>
              </a:r>
              <a:r>
                <a:rPr lang="en-US" sz="1000" b="1" dirty="0">
                  <a:solidFill>
                    <a:srgbClr val="000000"/>
                  </a:solidFill>
                </a:rPr>
                <a:t> cell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</a:rPr>
                <a:t>differentiation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185862" y="4072017"/>
              <a:ext cx="89376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482975" y="4072017"/>
              <a:ext cx="89376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21"/>
            <p:cNvCxnSpPr/>
            <p:nvPr/>
          </p:nvCxnSpPr>
          <p:spPr>
            <a:xfrm rot="10800000">
              <a:off x="706437" y="4265707"/>
              <a:ext cx="479425" cy="1251046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hape 20"/>
            <p:cNvCxnSpPr/>
            <p:nvPr/>
          </p:nvCxnSpPr>
          <p:spPr>
            <a:xfrm rot="5400000">
              <a:off x="4086177" y="4748355"/>
              <a:ext cx="1251046" cy="285750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2143124" y="5516753"/>
              <a:ext cx="1020763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92" name="TextBox 27"/>
            <p:cNvSpPr txBox="1">
              <a:spLocks noChangeArrowheads="1"/>
            </p:cNvSpPr>
            <p:nvPr/>
          </p:nvSpPr>
          <p:spPr bwMode="auto">
            <a:xfrm>
              <a:off x="3389367" y="3781454"/>
              <a:ext cx="5485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000000"/>
                  </a:solidFill>
                  <a:cs typeface="Arial" pitchFamily="34" charset="0"/>
                </a:rPr>
                <a:t>high</a:t>
              </a:r>
            </a:p>
          </p:txBody>
        </p:sp>
        <p:sp>
          <p:nvSpPr>
            <p:cNvPr id="27693" name="TextBox 28"/>
            <p:cNvSpPr txBox="1">
              <a:spLocks noChangeArrowheads="1"/>
            </p:cNvSpPr>
            <p:nvPr/>
          </p:nvSpPr>
          <p:spPr bwMode="auto">
            <a:xfrm>
              <a:off x="2797802" y="5489373"/>
              <a:ext cx="48340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000000"/>
                  </a:solidFill>
                  <a:cs typeface="Arial" pitchFamily="34" charset="0"/>
                </a:rPr>
                <a:t>low</a:t>
              </a:r>
            </a:p>
          </p:txBody>
        </p:sp>
        <p:cxnSp>
          <p:nvCxnSpPr>
            <p:cNvPr id="25" name="Elbow Connector 24"/>
            <p:cNvCxnSpPr/>
            <p:nvPr/>
          </p:nvCxnSpPr>
          <p:spPr>
            <a:xfrm rot="10800000" flipV="1">
              <a:off x="739774" y="4376840"/>
              <a:ext cx="2041525" cy="500101"/>
            </a:xfrm>
            <a:prstGeom prst="bentConnector3">
              <a:avLst>
                <a:gd name="adj1" fmla="val 0"/>
              </a:avLst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95" name="TextBox 32"/>
            <p:cNvSpPr txBox="1">
              <a:spLocks noChangeArrowheads="1"/>
            </p:cNvSpPr>
            <p:nvPr/>
          </p:nvSpPr>
          <p:spPr bwMode="auto">
            <a:xfrm>
              <a:off x="2287262" y="4321659"/>
              <a:ext cx="48340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000000"/>
                  </a:solidFill>
                  <a:cs typeface="Arial" pitchFamily="34" charset="0"/>
                </a:rPr>
                <a:t>low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3310689" y="4655468"/>
              <a:ext cx="1111336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97" name="TextBox 37"/>
            <p:cNvSpPr txBox="1">
              <a:spLocks noChangeArrowheads="1"/>
            </p:cNvSpPr>
            <p:nvPr/>
          </p:nvSpPr>
          <p:spPr bwMode="auto">
            <a:xfrm>
              <a:off x="3820188" y="4957119"/>
              <a:ext cx="5485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000000"/>
                  </a:solidFill>
                  <a:cs typeface="Arial" pitchFamily="34" charset="0"/>
                </a:rPr>
                <a:t>high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87300"/>
                                        </p:tgtEl>
                                      </p:cBhvr>
                                      <p:by x="4000" y="4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1.85185E-6 L 0.56406 0.0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87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1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5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100" dirty="0">
                <a:latin typeface="+mn-lt"/>
                <a:ea typeface="+mn-ea"/>
                <a:cs typeface="Arial"/>
              </a:rPr>
              <a:t>A self-timed genetic program for </a:t>
            </a:r>
            <a:r>
              <a:rPr lang="el-GR" sz="3100" dirty="0">
                <a:latin typeface="+mn-lt"/>
                <a:ea typeface="+mn-ea"/>
                <a:cs typeface="Arial"/>
              </a:rPr>
              <a:t>β</a:t>
            </a:r>
            <a:r>
              <a:rPr lang="en-US" sz="3100" dirty="0">
                <a:latin typeface="+mn-lt"/>
                <a:ea typeface="+mn-ea"/>
                <a:cs typeface="Arial"/>
              </a:rPr>
              <a:t> cell differentiation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304800" y="1143000"/>
            <a:ext cx="4495800" cy="3689499"/>
            <a:chOff x="381000" y="1006849"/>
            <a:chExt cx="4495800" cy="3689499"/>
          </a:xfrm>
        </p:grpSpPr>
        <p:sp>
          <p:nvSpPr>
            <p:cNvPr id="2491475" name="Text Box 83"/>
            <p:cNvSpPr txBox="1">
              <a:spLocks noChangeArrowheads="1"/>
            </p:cNvSpPr>
            <p:nvPr/>
          </p:nvSpPr>
          <p:spPr bwMode="auto">
            <a:xfrm>
              <a:off x="381000" y="3218386"/>
              <a:ext cx="4495800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	express(Endo-CFR)</a:t>
              </a: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8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(Endoderm)</a:t>
              </a: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	express(Islet-CFR)</a:t>
              </a: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if (Islet)</a:t>
              </a: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	express(GFP)</a:t>
              </a:r>
            </a:p>
          </p:txBody>
        </p:sp>
        <p:sp>
          <p:nvSpPr>
            <p:cNvPr id="128004" name="Text Box 81"/>
            <p:cNvSpPr txBox="1">
              <a:spLocks noChangeArrowheads="1"/>
            </p:cNvSpPr>
            <p:nvPr/>
          </p:nvSpPr>
          <p:spPr bwMode="auto">
            <a:xfrm>
              <a:off x="381000" y="1006849"/>
              <a:ext cx="4495800" cy="232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u="sng" dirty="0">
                  <a:solidFill>
                    <a:srgbClr val="000000"/>
                  </a:solidFill>
                </a:rPr>
                <a:t>High level </a:t>
              </a:r>
              <a:r>
                <a:rPr lang="en-US" sz="2000" u="sng" dirty="0" smtClean="0">
                  <a:solidFill>
                    <a:srgbClr val="000000"/>
                  </a:solidFill>
                </a:rPr>
                <a:t>behavior:</a:t>
              </a:r>
              <a:endParaRPr lang="en-US" sz="2000" u="sng" dirty="0">
                <a:solidFill>
                  <a:srgbClr val="000000"/>
                </a:solidFill>
              </a:endParaRP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endParaRPr lang="en-US" sz="800" u="sng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</a:rPr>
                <a:t>“Self-timed, multi-step</a:t>
              </a:r>
              <a:br>
                <a:rPr lang="en-US" sz="2000" b="1" dirty="0">
                  <a:solidFill>
                    <a:srgbClr val="000000"/>
                  </a:solidFill>
                  <a:latin typeface="Courier New" pitchFamily="49" charset="0"/>
                </a:rPr>
              </a:br>
              <a:r>
                <a:rPr lang="el-GR" sz="2000" b="1" dirty="0">
                  <a:solidFill>
                    <a:srgbClr val="000000"/>
                  </a:solidFill>
                  <a:latin typeface="Courier New" pitchFamily="49" charset="0"/>
                </a:rPr>
                <a:t>β</a:t>
              </a: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</a:rPr>
                <a:t> cell differentiation</a:t>
              </a:r>
              <a:r>
                <a:rPr lang="en-US" sz="2000" b="1" dirty="0" smtClean="0">
                  <a:solidFill>
                    <a:srgbClr val="000000"/>
                  </a:solidFill>
                  <a:latin typeface="Courier New" pitchFamily="49" charset="0"/>
                </a:rPr>
                <a:t>”</a:t>
              </a: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endParaRPr lang="en-US" sz="2000" b="1" dirty="0">
                <a:solidFill>
                  <a:srgbClr val="000000"/>
                </a:solidFill>
                <a:latin typeface="Courier New" pitchFamily="49" charset="0"/>
              </a:endParaRP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endParaRPr lang="en-US" sz="600" b="1" dirty="0">
                <a:solidFill>
                  <a:srgbClr val="000000"/>
                </a:solidFill>
                <a:latin typeface="Courier New" pitchFamily="49" charset="0"/>
              </a:endParaRP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u="sng" dirty="0" smtClean="0">
                  <a:solidFill>
                    <a:srgbClr val="000000"/>
                  </a:solidFill>
                  <a:cs typeface="Times New Roman" pitchFamily="18" charset="0"/>
                </a:rPr>
                <a:t>Bio-program</a:t>
              </a:r>
              <a:r>
                <a:rPr lang="en-US" sz="2000" u="sng" dirty="0" smtClean="0">
                  <a:solidFill>
                    <a:srgbClr val="000000"/>
                  </a:solidFill>
                </a:rPr>
                <a:t>:</a:t>
              </a:r>
              <a:endParaRPr lang="en-US" sz="2000" u="sng" dirty="0">
                <a:solidFill>
                  <a:srgbClr val="000000"/>
                </a:solidFill>
              </a:endParaRP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endParaRPr lang="en-US" sz="700" u="sng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input: DOX</a:t>
              </a:r>
            </a:p>
            <a:p>
              <a:pPr defTabSz="2286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177800" algn="l"/>
                  <a:tab pos="1028700" algn="l"/>
                </a:tabLst>
              </a:pP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8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2000" b="1" dirty="0">
                  <a:solidFill>
                    <a:srgbClr val="000000"/>
                  </a:solidFill>
                  <a:latin typeface="Courier New" pitchFamily="49" charset="0"/>
                  <a:cs typeface="Courier New" pitchFamily="49" charset="0"/>
                </a:rPr>
                <a:t>(DOX)</a:t>
              </a:r>
            </a:p>
          </p:txBody>
        </p:sp>
      </p:grpSp>
      <p:pic>
        <p:nvPicPr>
          <p:cNvPr id="33" name="Picture 19" descr="pancreatic islet"/>
          <p:cNvPicPr>
            <a:picLocks noChangeAspect="1" noChangeArrowheads="1"/>
          </p:cNvPicPr>
          <p:nvPr/>
        </p:nvPicPr>
        <p:blipFill>
          <a:blip r:embed="rId3" cstate="print"/>
          <a:srcRect l="38759" t="12616" r="3687"/>
          <a:stretch>
            <a:fillRect/>
          </a:stretch>
        </p:blipFill>
        <p:spPr bwMode="auto">
          <a:xfrm>
            <a:off x="8077200" y="4725581"/>
            <a:ext cx="499253" cy="588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4" name="Picture 20" descr="Endoderm"/>
          <p:cNvPicPr>
            <a:picLocks noChangeAspect="1" noChangeArrowheads="1"/>
          </p:cNvPicPr>
          <p:nvPr/>
        </p:nvPicPr>
        <p:blipFill>
          <a:blip r:embed="rId4" cstate="print"/>
          <a:srcRect t="11920" r="40551" b="22517"/>
          <a:stretch>
            <a:fillRect/>
          </a:stretch>
        </p:blipFill>
        <p:spPr bwMode="auto">
          <a:xfrm>
            <a:off x="6248400" y="2922555"/>
            <a:ext cx="770140" cy="62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5" name="Picture 21" descr="ICM"/>
          <p:cNvPicPr>
            <a:picLocks noChangeAspect="1" noChangeArrowheads="1"/>
          </p:cNvPicPr>
          <p:nvPr/>
        </p:nvPicPr>
        <p:blipFill>
          <a:blip r:embed="rId5" cstate="print"/>
          <a:srcRect l="3206" t="16750" r="43587" b="16500"/>
          <a:stretch>
            <a:fillRect/>
          </a:stretch>
        </p:blipFill>
        <p:spPr bwMode="auto">
          <a:xfrm>
            <a:off x="5257800" y="2209800"/>
            <a:ext cx="587232" cy="590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7890195" y="5466944"/>
            <a:ext cx="796605" cy="2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000000"/>
                </a:solidFill>
                <a:latin typeface="Arial" charset="0"/>
              </a:rPr>
              <a:t>beta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4505169" y="2465355"/>
            <a:ext cx="696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000000"/>
                </a:solidFill>
                <a:latin typeface="Arial" charset="0"/>
              </a:rPr>
              <a:t>ICM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733800" y="3215947"/>
            <a:ext cx="8207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Ectoderm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4495800" y="3215947"/>
            <a:ext cx="90472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Mesoderm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351150" y="3215947"/>
            <a:ext cx="84598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000000"/>
                </a:solidFill>
                <a:latin typeface="Arial" charset="0"/>
              </a:rPr>
              <a:t>Endoderm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808413" y="5233038"/>
            <a:ext cx="820745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B2B2B2"/>
                </a:solidFill>
                <a:latin typeface="Arial" charset="0"/>
              </a:rPr>
              <a:t>Nervous system;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B2B2B2"/>
                </a:solidFill>
                <a:latin typeface="Arial" charset="0"/>
              </a:rPr>
              <a:t>Skin;</a:t>
            </a: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4654396" y="5185480"/>
            <a:ext cx="8207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Muscles;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Bones;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Blood;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4952848" y="4016954"/>
            <a:ext cx="54752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lungs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5400528" y="4013066"/>
            <a:ext cx="796605" cy="2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B2B2B2"/>
                </a:solidFill>
                <a:latin typeface="Arial" charset="0"/>
              </a:rPr>
              <a:t>stomach</a:t>
            </a: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6047907" y="4013066"/>
            <a:ext cx="547529" cy="2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B2B2B2"/>
                </a:solidFill>
                <a:latin typeface="Arial" charset="0"/>
              </a:rPr>
              <a:t>liver</a:t>
            </a:r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6495586" y="4016954"/>
            <a:ext cx="79660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000000"/>
                </a:solidFill>
                <a:latin typeface="Arial" charset="0"/>
              </a:rPr>
              <a:t>pancreas</a:t>
            </a: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6147757" y="4763658"/>
            <a:ext cx="796605" cy="2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B2B2B2"/>
                </a:solidFill>
                <a:latin typeface="Arial" charset="0"/>
              </a:rPr>
              <a:t>exocrine</a:t>
            </a:r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6893889" y="4763658"/>
            <a:ext cx="895358" cy="2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000000"/>
                </a:solidFill>
                <a:latin typeface="Arial" charset="0"/>
              </a:rPr>
              <a:t>endocrine</a:t>
            </a: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6795136" y="5466944"/>
            <a:ext cx="796605" cy="2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alpha</a:t>
            </a:r>
          </a:p>
        </p:txBody>
      </p: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6347456" y="5466944"/>
            <a:ext cx="796605" cy="2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PP</a:t>
            </a:r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7392042" y="5466944"/>
            <a:ext cx="796605" cy="2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050" b="1" dirty="0">
                <a:solidFill>
                  <a:srgbClr val="B2B2B2"/>
                </a:solidFill>
                <a:latin typeface="Arial" charset="0"/>
              </a:rPr>
              <a:t>gamma</a:t>
            </a:r>
          </a:p>
        </p:txBody>
      </p:sp>
      <p:sp>
        <p:nvSpPr>
          <p:cNvPr id="53" name="Line 23"/>
          <p:cNvSpPr>
            <a:spLocks noChangeShapeType="1"/>
          </p:cNvSpPr>
          <p:nvPr/>
        </p:nvSpPr>
        <p:spPr bwMode="auto">
          <a:xfrm flipH="1">
            <a:off x="4106866" y="2747603"/>
            <a:ext cx="598003" cy="421821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" name="Line 24"/>
          <p:cNvSpPr>
            <a:spLocks noChangeShapeType="1"/>
          </p:cNvSpPr>
          <p:nvPr/>
        </p:nvSpPr>
        <p:spPr bwMode="auto">
          <a:xfrm flipH="1">
            <a:off x="4852998" y="2747603"/>
            <a:ext cx="1098" cy="421821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" name="Line 25"/>
          <p:cNvSpPr>
            <a:spLocks noChangeShapeType="1"/>
          </p:cNvSpPr>
          <p:nvPr/>
        </p:nvSpPr>
        <p:spPr bwMode="auto">
          <a:xfrm>
            <a:off x="4953945" y="2747603"/>
            <a:ext cx="695658" cy="421821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" name="Line 26"/>
          <p:cNvSpPr>
            <a:spLocks noChangeShapeType="1"/>
          </p:cNvSpPr>
          <p:nvPr/>
        </p:nvSpPr>
        <p:spPr bwMode="auto">
          <a:xfrm flipH="1">
            <a:off x="5201925" y="3497162"/>
            <a:ext cx="398303" cy="469379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" name="Line 27"/>
          <p:cNvSpPr>
            <a:spLocks noChangeShapeType="1"/>
          </p:cNvSpPr>
          <p:nvPr/>
        </p:nvSpPr>
        <p:spPr bwMode="auto">
          <a:xfrm>
            <a:off x="5700076" y="3497162"/>
            <a:ext cx="45719" cy="469595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" name="Line 28"/>
          <p:cNvSpPr>
            <a:spLocks noChangeShapeType="1"/>
          </p:cNvSpPr>
          <p:nvPr/>
        </p:nvSpPr>
        <p:spPr bwMode="auto">
          <a:xfrm>
            <a:off x="5849304" y="3497162"/>
            <a:ext cx="437196" cy="474357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" name="Line 29"/>
          <p:cNvSpPr>
            <a:spLocks noChangeShapeType="1"/>
          </p:cNvSpPr>
          <p:nvPr/>
        </p:nvSpPr>
        <p:spPr bwMode="auto">
          <a:xfrm>
            <a:off x="5998529" y="3497162"/>
            <a:ext cx="788033" cy="48388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" name="Line 30"/>
          <p:cNvSpPr>
            <a:spLocks noChangeShapeType="1"/>
          </p:cNvSpPr>
          <p:nvPr/>
        </p:nvSpPr>
        <p:spPr bwMode="auto">
          <a:xfrm flipH="1">
            <a:off x="6529387" y="4247755"/>
            <a:ext cx="264651" cy="457189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" name="Line 31"/>
          <p:cNvSpPr>
            <a:spLocks noChangeShapeType="1"/>
          </p:cNvSpPr>
          <p:nvPr/>
        </p:nvSpPr>
        <p:spPr bwMode="auto">
          <a:xfrm>
            <a:off x="6993739" y="4247755"/>
            <a:ext cx="347829" cy="469379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" name="Line 32"/>
          <p:cNvSpPr>
            <a:spLocks noChangeShapeType="1"/>
          </p:cNvSpPr>
          <p:nvPr/>
        </p:nvSpPr>
        <p:spPr bwMode="auto">
          <a:xfrm flipH="1">
            <a:off x="6744662" y="4998348"/>
            <a:ext cx="398303" cy="469379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" name="Line 33"/>
          <p:cNvSpPr>
            <a:spLocks noChangeShapeType="1"/>
          </p:cNvSpPr>
          <p:nvPr/>
        </p:nvSpPr>
        <p:spPr bwMode="auto">
          <a:xfrm flipH="1">
            <a:off x="7192341" y="4998348"/>
            <a:ext cx="99850" cy="469379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" name="Line 34"/>
          <p:cNvSpPr>
            <a:spLocks noChangeShapeType="1"/>
          </p:cNvSpPr>
          <p:nvPr/>
        </p:nvSpPr>
        <p:spPr bwMode="auto">
          <a:xfrm>
            <a:off x="7441418" y="4998348"/>
            <a:ext cx="198602" cy="469379"/>
          </a:xfrm>
          <a:prstGeom prst="line">
            <a:avLst/>
          </a:prstGeom>
          <a:noFill/>
          <a:ln w="15875">
            <a:solidFill>
              <a:srgbClr val="B2B2B2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" name="Line 35"/>
          <p:cNvSpPr>
            <a:spLocks noChangeShapeType="1"/>
          </p:cNvSpPr>
          <p:nvPr/>
        </p:nvSpPr>
        <p:spPr bwMode="auto">
          <a:xfrm>
            <a:off x="7641118" y="4998348"/>
            <a:ext cx="497055" cy="469379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6" name="Line 36"/>
          <p:cNvSpPr>
            <a:spLocks noChangeShapeType="1"/>
          </p:cNvSpPr>
          <p:nvPr/>
        </p:nvSpPr>
        <p:spPr bwMode="auto">
          <a:xfrm>
            <a:off x="4106866" y="3450638"/>
            <a:ext cx="0" cy="1688317"/>
          </a:xfrm>
          <a:prstGeom prst="line">
            <a:avLst/>
          </a:prstGeom>
          <a:noFill/>
          <a:ln w="15875">
            <a:solidFill>
              <a:srgbClr val="B2B2B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" name="Line 37"/>
          <p:cNvSpPr>
            <a:spLocks noChangeShapeType="1"/>
          </p:cNvSpPr>
          <p:nvPr/>
        </p:nvSpPr>
        <p:spPr bwMode="auto">
          <a:xfrm>
            <a:off x="4852998" y="3450638"/>
            <a:ext cx="50474" cy="1688317"/>
          </a:xfrm>
          <a:prstGeom prst="line">
            <a:avLst/>
          </a:prstGeom>
          <a:noFill/>
          <a:ln w="15875">
            <a:solidFill>
              <a:srgbClr val="B2B2B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8" name="Picture 2" descr="http://homepage.mac.com/hsci/HSCI_Research_Alert/img/2_07_figure2.png"/>
          <p:cNvPicPr>
            <a:picLocks noChangeAspect="1" noChangeArrowheads="1"/>
          </p:cNvPicPr>
          <p:nvPr/>
        </p:nvPicPr>
        <p:blipFill>
          <a:blip r:embed="rId6" cstate="print"/>
          <a:srcRect l="49963" t="47953" r="33401" b="38639"/>
          <a:stretch>
            <a:fillRect/>
          </a:stretch>
        </p:blipFill>
        <p:spPr bwMode="auto">
          <a:xfrm>
            <a:off x="7284392" y="3809594"/>
            <a:ext cx="862013" cy="590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5449713" y="5475982"/>
            <a:ext cx="5036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CCE</a:t>
            </a:r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2985628" y="5475982"/>
            <a:ext cx="84523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GATA4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Ngn3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Pdx1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err="1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Dox</a:t>
            </a: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/</a:t>
            </a:r>
            <a:r>
              <a:rPr lang="en-US" sz="1600" kern="1200" dirty="0" err="1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aTc</a:t>
            </a:r>
            <a:endParaRPr lang="en-US" sz="1600" kern="1200" dirty="0">
              <a:solidFill>
                <a:srgbClr val="FFFF00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95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5290" y="3511163"/>
            <a:ext cx="2145906" cy="169972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96" name="Picture 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8592" y="3511163"/>
            <a:ext cx="2145906" cy="169972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100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8592" y="1682363"/>
            <a:ext cx="2145906" cy="169972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103" name="Picture 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5290" y="1682363"/>
            <a:ext cx="2145906" cy="169972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081" name="Text Box 22"/>
          <p:cNvSpPr txBox="1">
            <a:spLocks noChangeArrowheads="1"/>
          </p:cNvSpPr>
          <p:nvPr/>
        </p:nvSpPr>
        <p:spPr bwMode="auto">
          <a:xfrm>
            <a:off x="753304" y="5475982"/>
            <a:ext cx="723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GATA4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Ngn3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 err="1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Dox</a:t>
            </a:r>
            <a:endParaRPr lang="en-US" sz="1600" kern="1200" dirty="0">
              <a:solidFill>
                <a:srgbClr val="FFFF00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9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88" y="3511163"/>
            <a:ext cx="2145906" cy="169972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105" name="Picture 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88" y="1682363"/>
            <a:ext cx="2145906" cy="169972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1894" y="3511163"/>
            <a:ext cx="2145906" cy="169972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1894" y="1682363"/>
            <a:ext cx="2145906" cy="169972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7536132" y="5475982"/>
            <a:ext cx="9174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Beta TC6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3807" y="228600"/>
            <a:ext cx="85763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Insulin-production assay with C-peptide antibodies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92779" y="1219200"/>
            <a:ext cx="1044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Program 1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86081" y="1219200"/>
            <a:ext cx="1044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Program 2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257353" y="1219200"/>
            <a:ext cx="8883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Neg. ctrl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571142" y="1219200"/>
            <a:ext cx="847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00"/>
                </a:solidFill>
                <a:latin typeface="Calibri" pitchFamily="34" charset="0"/>
                <a:ea typeface="+mn-ea"/>
                <a:cs typeface="+mn-cs"/>
              </a:rPr>
              <a:t>Pos. ctrl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6"/>
          <p:cNvGrpSpPr>
            <a:grpSpLocks/>
          </p:cNvGrpSpPr>
          <p:nvPr/>
        </p:nvGrpSpPr>
        <p:grpSpPr bwMode="auto">
          <a:xfrm>
            <a:off x="508000" y="1201737"/>
            <a:ext cx="3200400" cy="2819400"/>
            <a:chOff x="144" y="720"/>
            <a:chExt cx="2016" cy="1776"/>
          </a:xfrm>
        </p:grpSpPr>
        <p:pic>
          <p:nvPicPr>
            <p:cNvPr id="624644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52" y="720"/>
              <a:ext cx="100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45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" y="720"/>
              <a:ext cx="1008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46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52" y="1606"/>
              <a:ext cx="1008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47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5" y="1606"/>
              <a:ext cx="100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648" name="Oval 10"/>
          <p:cNvSpPr>
            <a:spLocks noChangeArrowheads="1"/>
          </p:cNvSpPr>
          <p:nvPr/>
        </p:nvSpPr>
        <p:spPr bwMode="auto">
          <a:xfrm>
            <a:off x="655638" y="1341437"/>
            <a:ext cx="2908300" cy="2541588"/>
          </a:xfrm>
          <a:prstGeom prst="ellipse">
            <a:avLst/>
          </a:prstGeom>
          <a:solidFill>
            <a:schemeClr val="accent1">
              <a:alpha val="4509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ES" sz="2000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624651" name="Rectangle 1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kern="1200" dirty="0" smtClean="0">
                <a:solidFill>
                  <a:prstClr val="white"/>
                </a:solidFill>
                <a:ea typeface="+mn-ea"/>
                <a:cs typeface="Arial"/>
              </a:rPr>
              <a:t>Engineered mammalian cell-cell communication</a:t>
            </a:r>
            <a:endParaRPr lang="en-US" sz="3500" kern="1200" dirty="0">
              <a:solidFill>
                <a:prstClr val="white"/>
              </a:solidFill>
              <a:ea typeface="+mn-ea"/>
              <a:cs typeface="Arial"/>
            </a:endParaRPr>
          </a:p>
        </p:txBody>
      </p:sp>
      <p:sp>
        <p:nvSpPr>
          <p:cNvPr id="624652" name="Text Box 14"/>
          <p:cNvSpPr txBox="1">
            <a:spLocks noChangeArrowheads="1"/>
          </p:cNvSpPr>
          <p:nvPr/>
        </p:nvSpPr>
        <p:spPr bwMode="auto">
          <a:xfrm>
            <a:off x="228600" y="941387"/>
            <a:ext cx="1309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ea typeface="+mn-ea"/>
                <a:cs typeface="Arial"/>
              </a:rPr>
              <a:t>Mammalian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ea typeface="+mn-ea"/>
                <a:cs typeface="Arial"/>
              </a:rPr>
              <a:t>Sender</a:t>
            </a:r>
          </a:p>
        </p:txBody>
      </p:sp>
      <p:sp>
        <p:nvSpPr>
          <p:cNvPr id="624765" name="Oval 11"/>
          <p:cNvSpPr>
            <a:spLocks noChangeArrowheads="1"/>
          </p:cNvSpPr>
          <p:nvPr/>
        </p:nvSpPr>
        <p:spPr bwMode="auto">
          <a:xfrm>
            <a:off x="1079500" y="1697037"/>
            <a:ext cx="2057400" cy="1828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>
                  <a:alpha val="73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ES" sz="2000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grpSp>
        <p:nvGrpSpPr>
          <p:cNvPr id="3" name="Group 98"/>
          <p:cNvGrpSpPr/>
          <p:nvPr/>
        </p:nvGrpSpPr>
        <p:grpSpPr>
          <a:xfrm>
            <a:off x="1498600" y="1963737"/>
            <a:ext cx="2024063" cy="1781175"/>
            <a:chOff x="1498600" y="1963737"/>
            <a:chExt cx="2024063" cy="1781175"/>
          </a:xfrm>
        </p:grpSpPr>
        <p:sp>
          <p:nvSpPr>
            <p:cNvPr id="624669" name="AutoShape 42"/>
            <p:cNvSpPr>
              <a:spLocks noChangeAspect="1" noChangeArrowheads="1"/>
            </p:cNvSpPr>
            <p:nvPr/>
          </p:nvSpPr>
          <p:spPr bwMode="auto">
            <a:xfrm>
              <a:off x="2770188" y="3351212"/>
              <a:ext cx="341312" cy="136525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kern="1200">
                  <a:solidFill>
                    <a:srgbClr val="000000"/>
                  </a:solidFill>
                  <a:ea typeface="+mn-ea"/>
                  <a:cs typeface="Arial"/>
                </a:rPr>
                <a:t>LuxI</a:t>
              </a:r>
            </a:p>
          </p:txBody>
        </p:sp>
        <p:sp>
          <p:nvSpPr>
            <p:cNvPr id="624670" name="AutoShape 43"/>
            <p:cNvSpPr>
              <a:spLocks noChangeAspect="1" noChangeArrowheads="1"/>
            </p:cNvSpPr>
            <p:nvPr/>
          </p:nvSpPr>
          <p:spPr bwMode="auto">
            <a:xfrm>
              <a:off x="3105150" y="2878137"/>
              <a:ext cx="341313" cy="136525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kern="1200">
                  <a:solidFill>
                    <a:srgbClr val="000000"/>
                  </a:solidFill>
                  <a:ea typeface="+mn-ea"/>
                  <a:cs typeface="Arial"/>
                </a:rPr>
                <a:t>LuxI</a:t>
              </a:r>
            </a:p>
          </p:txBody>
        </p:sp>
        <p:sp>
          <p:nvSpPr>
            <p:cNvPr id="624671" name="AutoShape 44"/>
            <p:cNvSpPr>
              <a:spLocks noChangeAspect="1" noChangeArrowheads="1"/>
            </p:cNvSpPr>
            <p:nvPr/>
          </p:nvSpPr>
          <p:spPr bwMode="auto">
            <a:xfrm>
              <a:off x="3181350" y="2376487"/>
              <a:ext cx="341313" cy="136525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kern="1200">
                  <a:solidFill>
                    <a:srgbClr val="000000"/>
                  </a:solidFill>
                  <a:ea typeface="+mn-ea"/>
                  <a:cs typeface="Arial"/>
                </a:rPr>
                <a:t>LuxI</a:t>
              </a:r>
            </a:p>
          </p:txBody>
        </p:sp>
        <p:sp>
          <p:nvSpPr>
            <p:cNvPr id="624686" name="AutoShape 68"/>
            <p:cNvSpPr>
              <a:spLocks noChangeAspect="1" noChangeArrowheads="1"/>
            </p:cNvSpPr>
            <p:nvPr/>
          </p:nvSpPr>
          <p:spPr bwMode="auto">
            <a:xfrm>
              <a:off x="2946400" y="1963737"/>
              <a:ext cx="341313" cy="136525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kern="1200" dirty="0">
                  <a:solidFill>
                    <a:srgbClr val="000000"/>
                  </a:solidFill>
                  <a:ea typeface="+mn-ea"/>
                  <a:cs typeface="Arial"/>
                </a:rPr>
                <a:t>ACP</a:t>
              </a:r>
            </a:p>
          </p:txBody>
        </p:sp>
        <p:sp>
          <p:nvSpPr>
            <p:cNvPr id="624687" name="AutoShape 69"/>
            <p:cNvSpPr>
              <a:spLocks noChangeAspect="1" noChangeArrowheads="1"/>
            </p:cNvSpPr>
            <p:nvPr/>
          </p:nvSpPr>
          <p:spPr bwMode="auto">
            <a:xfrm>
              <a:off x="2154238" y="3608387"/>
              <a:ext cx="341312" cy="136525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kern="1200">
                  <a:solidFill>
                    <a:srgbClr val="000000"/>
                  </a:solidFill>
                  <a:ea typeface="+mn-ea"/>
                  <a:cs typeface="Arial"/>
                </a:rPr>
                <a:t>Citx</a:t>
              </a:r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1498600" y="2116137"/>
              <a:ext cx="1219200" cy="990600"/>
              <a:chOff x="960" y="3408"/>
              <a:chExt cx="768" cy="624"/>
            </a:xfrm>
          </p:grpSpPr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960" y="3408"/>
                <a:ext cx="768" cy="144"/>
                <a:chOff x="960" y="3456"/>
                <a:chExt cx="768" cy="144"/>
              </a:xfrm>
            </p:grpSpPr>
            <p:sp>
              <p:nvSpPr>
                <p:cNvPr id="624656" name="Rectangle 19"/>
                <p:cNvSpPr>
                  <a:spLocks noChangeArrowheads="1"/>
                </p:cNvSpPr>
                <p:nvPr/>
              </p:nvSpPr>
              <p:spPr bwMode="auto">
                <a:xfrm>
                  <a:off x="1337" y="3515"/>
                  <a:ext cx="295" cy="8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6600"/>
                    </a:gs>
                    <a:gs pos="50000">
                      <a:srgbClr val="FFFFCC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kern="12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</a:rPr>
                    <a:t>LuxI</a:t>
                  </a:r>
                </a:p>
              </p:txBody>
            </p:sp>
            <p:sp>
              <p:nvSpPr>
                <p:cNvPr id="2632724" name="Rectangle 20"/>
                <p:cNvSpPr>
                  <a:spLocks noChangeArrowheads="1"/>
                </p:cNvSpPr>
                <p:nvPr/>
              </p:nvSpPr>
              <p:spPr bwMode="auto">
                <a:xfrm>
                  <a:off x="1058" y="3515"/>
                  <a:ext cx="286" cy="85"/>
                </a:xfrm>
                <a:prstGeom prst="rect">
                  <a:avLst/>
                </a:prstGeom>
                <a:gradFill rotWithShape="0">
                  <a:gsLst>
                    <a:gs pos="0">
                      <a:srgbClr val="666699"/>
                    </a:gs>
                    <a:gs pos="50000">
                      <a:schemeClr val="bg1"/>
                    </a:gs>
                    <a:gs pos="100000">
                      <a:srgbClr val="666699"/>
                    </a:gs>
                  </a:gsLst>
                  <a:lin ang="5400000" scaled="1"/>
                </a:gradFill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tIns="0" bIns="18288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900" kern="12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  <a:sym typeface="Andale Mono"/>
                    </a:rPr>
                    <a:t>P</a:t>
                  </a:r>
                  <a:r>
                    <a:rPr lang="en-US" sz="900" kern="1200" baseline="-250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  <a:sym typeface="Andale Mono"/>
                    </a:rPr>
                    <a:t>HEF1</a:t>
                  </a:r>
                  <a:r>
                    <a:rPr lang="el-GR" sz="900" kern="1200" baseline="-25000">
                      <a:solidFill>
                        <a:srgbClr val="000000"/>
                      </a:solidFill>
                      <a:ea typeface="+mn-ea"/>
                      <a:cs typeface="Arial"/>
                      <a:sym typeface="Andale Mono"/>
                    </a:rPr>
                    <a:t>α</a:t>
                  </a:r>
                </a:p>
              </p:txBody>
            </p:sp>
            <p:sp>
              <p:nvSpPr>
                <p:cNvPr id="624658" name="Freeform 21"/>
                <p:cNvSpPr>
                  <a:spLocks/>
                </p:cNvSpPr>
                <p:nvPr/>
              </p:nvSpPr>
              <p:spPr bwMode="auto">
                <a:xfrm flipH="1">
                  <a:off x="1342" y="3456"/>
                  <a:ext cx="146" cy="59"/>
                </a:xfrm>
                <a:custGeom>
                  <a:avLst/>
                  <a:gdLst>
                    <a:gd name="T0" fmla="*/ 64 w 192"/>
                    <a:gd name="T1" fmla="*/ 1 h 240"/>
                    <a:gd name="T2" fmla="*/ 64 w 192"/>
                    <a:gd name="T3" fmla="*/ 0 h 240"/>
                    <a:gd name="T4" fmla="*/ 0 w 192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192"/>
                    <a:gd name="T10" fmla="*/ 0 h 240"/>
                    <a:gd name="T11" fmla="*/ 192 w 192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" h="240">
                      <a:moveTo>
                        <a:pt x="192" y="240"/>
                      </a:moveTo>
                      <a:lnTo>
                        <a:pt x="19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000" kern="1200">
                    <a:solidFill>
                      <a:srgbClr val="000000"/>
                    </a:solidFill>
                    <a:ea typeface="+mn-ea"/>
                    <a:cs typeface="Arial"/>
                  </a:endParaRPr>
                </a:p>
              </p:txBody>
            </p:sp>
          </p:grpSp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960" y="3648"/>
                <a:ext cx="768" cy="144"/>
                <a:chOff x="960" y="3456"/>
                <a:chExt cx="768" cy="144"/>
              </a:xfrm>
            </p:grpSpPr>
            <p:sp>
              <p:nvSpPr>
                <p:cNvPr id="624661" name="Rectangle 24"/>
                <p:cNvSpPr>
                  <a:spLocks noChangeArrowheads="1"/>
                </p:cNvSpPr>
                <p:nvPr/>
              </p:nvSpPr>
              <p:spPr bwMode="auto">
                <a:xfrm>
                  <a:off x="1337" y="3515"/>
                  <a:ext cx="295" cy="8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6600"/>
                    </a:gs>
                    <a:gs pos="50000">
                      <a:srgbClr val="FFFFCC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kern="12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</a:rPr>
                    <a:t>ACP</a:t>
                  </a:r>
                </a:p>
              </p:txBody>
            </p:sp>
            <p:sp>
              <p:nvSpPr>
                <p:cNvPr id="2632729" name="Rectangle 25"/>
                <p:cNvSpPr>
                  <a:spLocks noChangeArrowheads="1"/>
                </p:cNvSpPr>
                <p:nvPr/>
              </p:nvSpPr>
              <p:spPr bwMode="auto">
                <a:xfrm>
                  <a:off x="1058" y="3515"/>
                  <a:ext cx="286" cy="85"/>
                </a:xfrm>
                <a:prstGeom prst="rect">
                  <a:avLst/>
                </a:prstGeom>
                <a:gradFill rotWithShape="0">
                  <a:gsLst>
                    <a:gs pos="0">
                      <a:srgbClr val="666699"/>
                    </a:gs>
                    <a:gs pos="50000">
                      <a:schemeClr val="bg1"/>
                    </a:gs>
                    <a:gs pos="100000">
                      <a:srgbClr val="666699"/>
                    </a:gs>
                  </a:gsLst>
                  <a:lin ang="5400000" scaled="1"/>
                </a:gradFill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tIns="0" bIns="18288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900" kern="12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  <a:sym typeface="Andale Mono"/>
                    </a:rPr>
                    <a:t>P</a:t>
                  </a:r>
                  <a:r>
                    <a:rPr lang="en-US" sz="900" kern="1200" baseline="-250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  <a:sym typeface="Andale Mono"/>
                    </a:rPr>
                    <a:t>HEF1</a:t>
                  </a:r>
                  <a:r>
                    <a:rPr lang="el-GR" sz="900" kern="1200" baseline="-25000">
                      <a:solidFill>
                        <a:srgbClr val="000000"/>
                      </a:solidFill>
                      <a:ea typeface="+mn-ea"/>
                      <a:cs typeface="Arial"/>
                      <a:sym typeface="Andale Mono"/>
                    </a:rPr>
                    <a:t>α</a:t>
                  </a:r>
                </a:p>
              </p:txBody>
            </p:sp>
            <p:sp>
              <p:nvSpPr>
                <p:cNvPr id="624663" name="Freeform 26"/>
                <p:cNvSpPr>
                  <a:spLocks/>
                </p:cNvSpPr>
                <p:nvPr/>
              </p:nvSpPr>
              <p:spPr bwMode="auto">
                <a:xfrm flipH="1">
                  <a:off x="1342" y="3456"/>
                  <a:ext cx="146" cy="59"/>
                </a:xfrm>
                <a:custGeom>
                  <a:avLst/>
                  <a:gdLst>
                    <a:gd name="T0" fmla="*/ 64 w 192"/>
                    <a:gd name="T1" fmla="*/ 1 h 240"/>
                    <a:gd name="T2" fmla="*/ 64 w 192"/>
                    <a:gd name="T3" fmla="*/ 0 h 240"/>
                    <a:gd name="T4" fmla="*/ 0 w 192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192"/>
                    <a:gd name="T10" fmla="*/ 0 h 240"/>
                    <a:gd name="T11" fmla="*/ 192 w 192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" h="240">
                      <a:moveTo>
                        <a:pt x="192" y="240"/>
                      </a:moveTo>
                      <a:lnTo>
                        <a:pt x="19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000" kern="1200">
                    <a:solidFill>
                      <a:srgbClr val="000000"/>
                    </a:solidFill>
                    <a:ea typeface="+mn-ea"/>
                    <a:cs typeface="Arial"/>
                  </a:endParaRPr>
                </a:p>
              </p:txBody>
            </p:sp>
          </p:grpSp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960" y="3888"/>
                <a:ext cx="768" cy="144"/>
                <a:chOff x="960" y="3456"/>
                <a:chExt cx="768" cy="144"/>
              </a:xfrm>
            </p:grpSpPr>
            <p:sp>
              <p:nvSpPr>
                <p:cNvPr id="624666" name="Rectangle 29"/>
                <p:cNvSpPr>
                  <a:spLocks noChangeArrowheads="1"/>
                </p:cNvSpPr>
                <p:nvPr/>
              </p:nvSpPr>
              <p:spPr bwMode="auto">
                <a:xfrm>
                  <a:off x="1337" y="3515"/>
                  <a:ext cx="295" cy="8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6600"/>
                    </a:gs>
                    <a:gs pos="50000">
                      <a:srgbClr val="FFFFCC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kern="12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</a:rPr>
                    <a:t>Citx</a:t>
                  </a:r>
                </a:p>
              </p:txBody>
            </p:sp>
            <p:sp>
              <p:nvSpPr>
                <p:cNvPr id="2632734" name="Rectangle 30"/>
                <p:cNvSpPr>
                  <a:spLocks noChangeArrowheads="1"/>
                </p:cNvSpPr>
                <p:nvPr/>
              </p:nvSpPr>
              <p:spPr bwMode="auto">
                <a:xfrm>
                  <a:off x="1058" y="3515"/>
                  <a:ext cx="286" cy="85"/>
                </a:xfrm>
                <a:prstGeom prst="rect">
                  <a:avLst/>
                </a:prstGeom>
                <a:gradFill rotWithShape="0">
                  <a:gsLst>
                    <a:gs pos="0">
                      <a:srgbClr val="666699"/>
                    </a:gs>
                    <a:gs pos="50000">
                      <a:schemeClr val="bg1"/>
                    </a:gs>
                    <a:gs pos="100000">
                      <a:srgbClr val="666699"/>
                    </a:gs>
                  </a:gsLst>
                  <a:lin ang="5400000" scaled="1"/>
                </a:gradFill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tIns="0" bIns="18288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900" kern="12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  <a:sym typeface="Andale Mono"/>
                    </a:rPr>
                    <a:t>P</a:t>
                  </a:r>
                  <a:r>
                    <a:rPr lang="en-US" sz="900" kern="1200" baseline="-250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  <a:sym typeface="Andale Mono"/>
                    </a:rPr>
                    <a:t>HEF1</a:t>
                  </a:r>
                  <a:r>
                    <a:rPr lang="el-GR" sz="900" kern="1200" baseline="-25000">
                      <a:solidFill>
                        <a:srgbClr val="000000"/>
                      </a:solidFill>
                      <a:ea typeface="+mn-ea"/>
                      <a:cs typeface="Arial"/>
                      <a:sym typeface="Andale Mono"/>
                    </a:rPr>
                    <a:t>α</a:t>
                  </a:r>
                </a:p>
              </p:txBody>
            </p:sp>
            <p:sp>
              <p:nvSpPr>
                <p:cNvPr id="624668" name="Freeform 31"/>
                <p:cNvSpPr>
                  <a:spLocks/>
                </p:cNvSpPr>
                <p:nvPr/>
              </p:nvSpPr>
              <p:spPr bwMode="auto">
                <a:xfrm flipH="1">
                  <a:off x="1342" y="3456"/>
                  <a:ext cx="146" cy="59"/>
                </a:xfrm>
                <a:custGeom>
                  <a:avLst/>
                  <a:gdLst>
                    <a:gd name="T0" fmla="*/ 64 w 192"/>
                    <a:gd name="T1" fmla="*/ 1 h 240"/>
                    <a:gd name="T2" fmla="*/ 64 w 192"/>
                    <a:gd name="T3" fmla="*/ 0 h 240"/>
                    <a:gd name="T4" fmla="*/ 0 w 192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192"/>
                    <a:gd name="T10" fmla="*/ 0 h 240"/>
                    <a:gd name="T11" fmla="*/ 192 w 192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" h="240">
                      <a:moveTo>
                        <a:pt x="192" y="240"/>
                      </a:moveTo>
                      <a:lnTo>
                        <a:pt x="19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000" kern="1200">
                    <a:solidFill>
                      <a:srgbClr val="000000"/>
                    </a:solidFill>
                    <a:ea typeface="+mn-ea"/>
                    <a:cs typeface="Arial"/>
                  </a:endParaRPr>
                </a:p>
              </p:txBody>
            </p:sp>
          </p:grpSp>
        </p:grpSp>
      </p:grpSp>
      <p:grpSp>
        <p:nvGrpSpPr>
          <p:cNvPr id="8" name="Group 101"/>
          <p:cNvGrpSpPr>
            <a:grpSpLocks/>
          </p:cNvGrpSpPr>
          <p:nvPr/>
        </p:nvGrpSpPr>
        <p:grpSpPr bwMode="auto">
          <a:xfrm>
            <a:off x="5356225" y="3810000"/>
            <a:ext cx="3200400" cy="2819400"/>
            <a:chOff x="144" y="720"/>
            <a:chExt cx="2545" cy="2160"/>
          </a:xfrm>
        </p:grpSpPr>
        <p:pic>
          <p:nvPicPr>
            <p:cNvPr id="624742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16" y="720"/>
              <a:ext cx="1272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43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" y="720"/>
              <a:ext cx="1272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44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17" y="1797"/>
              <a:ext cx="1272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45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5" y="1797"/>
              <a:ext cx="1272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747" name="Oval 10"/>
          <p:cNvSpPr>
            <a:spLocks noChangeArrowheads="1"/>
          </p:cNvSpPr>
          <p:nvPr/>
        </p:nvSpPr>
        <p:spPr bwMode="auto">
          <a:xfrm>
            <a:off x="5503863" y="3949700"/>
            <a:ext cx="2908300" cy="2541588"/>
          </a:xfrm>
          <a:prstGeom prst="ellipse">
            <a:avLst/>
          </a:prstGeom>
          <a:solidFill>
            <a:schemeClr val="accent1">
              <a:alpha val="4509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ES" sz="2000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624748" name="Oval 11"/>
          <p:cNvSpPr>
            <a:spLocks noChangeArrowheads="1"/>
          </p:cNvSpPr>
          <p:nvPr/>
        </p:nvSpPr>
        <p:spPr bwMode="auto">
          <a:xfrm>
            <a:off x="5929313" y="4305300"/>
            <a:ext cx="2057400" cy="1828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9900">
                  <a:alpha val="73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ES" sz="2000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624749" name="Text Box 14"/>
          <p:cNvSpPr txBox="1">
            <a:spLocks noChangeArrowheads="1"/>
          </p:cNvSpPr>
          <p:nvPr/>
        </p:nvSpPr>
        <p:spPr bwMode="auto">
          <a:xfrm>
            <a:off x="7757827" y="3625850"/>
            <a:ext cx="1309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ea typeface="+mn-ea"/>
                <a:cs typeface="Arial"/>
              </a:rPr>
              <a:t>Mammalian</a:t>
            </a:r>
          </a:p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ea typeface="+mn-ea"/>
                <a:cs typeface="Arial"/>
              </a:rPr>
              <a:t>Receiver</a:t>
            </a:r>
          </a:p>
        </p:txBody>
      </p:sp>
      <p:sp>
        <p:nvSpPr>
          <p:cNvPr id="624789" name="Oval 32"/>
          <p:cNvSpPr>
            <a:spLocks noChangeArrowheads="1"/>
          </p:cNvSpPr>
          <p:nvPr/>
        </p:nvSpPr>
        <p:spPr bwMode="auto">
          <a:xfrm>
            <a:off x="6072187" y="4303713"/>
            <a:ext cx="101600" cy="1158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0099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s-ES" sz="2000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grpSp>
        <p:nvGrpSpPr>
          <p:cNvPr id="9" name="Group 150"/>
          <p:cNvGrpSpPr>
            <a:grpSpLocks/>
          </p:cNvGrpSpPr>
          <p:nvPr/>
        </p:nvGrpSpPr>
        <p:grpSpPr bwMode="auto">
          <a:xfrm>
            <a:off x="5003800" y="3449638"/>
            <a:ext cx="3333750" cy="2557462"/>
            <a:chOff x="3247" y="493"/>
            <a:chExt cx="2100" cy="1611"/>
          </a:xfrm>
        </p:grpSpPr>
        <p:sp>
          <p:nvSpPr>
            <p:cNvPr id="624768" name="AutoShape 28"/>
            <p:cNvSpPr>
              <a:spLocks noChangeAspect="1" noChangeArrowheads="1"/>
            </p:cNvSpPr>
            <p:nvPr/>
          </p:nvSpPr>
          <p:spPr bwMode="auto">
            <a:xfrm>
              <a:off x="5150" y="1626"/>
              <a:ext cx="197" cy="178"/>
            </a:xfrm>
            <a:prstGeom prst="irregularSeal1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69" name="AutoShape 29"/>
            <p:cNvSpPr>
              <a:spLocks noChangeAspect="1" noChangeArrowheads="1"/>
            </p:cNvSpPr>
            <p:nvPr/>
          </p:nvSpPr>
          <p:spPr bwMode="auto">
            <a:xfrm>
              <a:off x="5109" y="1296"/>
              <a:ext cx="197" cy="178"/>
            </a:xfrm>
            <a:prstGeom prst="irregularSeal1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0" name="AutoShape 30"/>
            <p:cNvSpPr>
              <a:spLocks noChangeAspect="1" noChangeArrowheads="1"/>
            </p:cNvSpPr>
            <p:nvPr/>
          </p:nvSpPr>
          <p:spPr bwMode="auto">
            <a:xfrm>
              <a:off x="4869" y="974"/>
              <a:ext cx="197" cy="178"/>
            </a:xfrm>
            <a:prstGeom prst="irregularSeal1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1" name="Oval 31"/>
            <p:cNvSpPr>
              <a:spLocks noChangeArrowheads="1"/>
            </p:cNvSpPr>
            <p:nvPr/>
          </p:nvSpPr>
          <p:spPr bwMode="auto">
            <a:xfrm>
              <a:off x="4419" y="2031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2" name="Oval 32"/>
            <p:cNvSpPr>
              <a:spLocks noChangeArrowheads="1"/>
            </p:cNvSpPr>
            <p:nvPr/>
          </p:nvSpPr>
          <p:spPr bwMode="auto">
            <a:xfrm>
              <a:off x="3534" y="862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3" name="Oval 33"/>
            <p:cNvSpPr>
              <a:spLocks noChangeArrowheads="1"/>
            </p:cNvSpPr>
            <p:nvPr/>
          </p:nvSpPr>
          <p:spPr bwMode="auto">
            <a:xfrm>
              <a:off x="3775" y="741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4" name="Oval 34"/>
            <p:cNvSpPr>
              <a:spLocks noChangeArrowheads="1"/>
            </p:cNvSpPr>
            <p:nvPr/>
          </p:nvSpPr>
          <p:spPr bwMode="auto">
            <a:xfrm>
              <a:off x="4005" y="762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5" name="Oval 35"/>
            <p:cNvSpPr>
              <a:spLocks noChangeArrowheads="1"/>
            </p:cNvSpPr>
            <p:nvPr/>
          </p:nvSpPr>
          <p:spPr bwMode="auto">
            <a:xfrm>
              <a:off x="4255" y="789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6" name="Oval 36"/>
            <p:cNvSpPr>
              <a:spLocks noChangeArrowheads="1"/>
            </p:cNvSpPr>
            <p:nvPr/>
          </p:nvSpPr>
          <p:spPr bwMode="auto">
            <a:xfrm>
              <a:off x="3631" y="1221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7" name="Oval 37"/>
            <p:cNvSpPr>
              <a:spLocks noChangeArrowheads="1"/>
            </p:cNvSpPr>
            <p:nvPr/>
          </p:nvSpPr>
          <p:spPr bwMode="auto">
            <a:xfrm>
              <a:off x="3247" y="693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8" name="Oval 38"/>
            <p:cNvSpPr>
              <a:spLocks noChangeArrowheads="1"/>
            </p:cNvSpPr>
            <p:nvPr/>
          </p:nvSpPr>
          <p:spPr bwMode="auto">
            <a:xfrm>
              <a:off x="4112" y="1175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79" name="Oval 39"/>
            <p:cNvSpPr>
              <a:spLocks noChangeArrowheads="1"/>
            </p:cNvSpPr>
            <p:nvPr/>
          </p:nvSpPr>
          <p:spPr bwMode="auto">
            <a:xfrm>
              <a:off x="4495" y="693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80" name="Oval 40"/>
            <p:cNvSpPr>
              <a:spLocks noChangeArrowheads="1"/>
            </p:cNvSpPr>
            <p:nvPr/>
          </p:nvSpPr>
          <p:spPr bwMode="auto">
            <a:xfrm>
              <a:off x="3717" y="1482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81" name="Oval 41"/>
            <p:cNvSpPr>
              <a:spLocks noChangeArrowheads="1"/>
            </p:cNvSpPr>
            <p:nvPr/>
          </p:nvSpPr>
          <p:spPr bwMode="auto">
            <a:xfrm>
              <a:off x="3247" y="1077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82" name="Oval 42"/>
            <p:cNvSpPr>
              <a:spLocks noChangeArrowheads="1"/>
            </p:cNvSpPr>
            <p:nvPr/>
          </p:nvSpPr>
          <p:spPr bwMode="auto">
            <a:xfrm>
              <a:off x="3487" y="645"/>
              <a:ext cx="64" cy="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sp>
          <p:nvSpPr>
            <p:cNvPr id="624783" name="Text Box 43"/>
            <p:cNvSpPr txBox="1">
              <a:spLocks noChangeArrowheads="1"/>
            </p:cNvSpPr>
            <p:nvPr/>
          </p:nvSpPr>
          <p:spPr bwMode="auto">
            <a:xfrm>
              <a:off x="3633" y="493"/>
              <a:ext cx="81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kern="1200">
                  <a:solidFill>
                    <a:srgbClr val="000000"/>
                  </a:solidFill>
                  <a:ea typeface="+mn-ea"/>
                  <a:cs typeface="Arial"/>
                </a:rPr>
                <a:t>exogenous AHL</a:t>
              </a:r>
            </a:p>
          </p:txBody>
        </p:sp>
      </p:grpSp>
      <p:grpSp>
        <p:nvGrpSpPr>
          <p:cNvPr id="10" name="Group 99"/>
          <p:cNvGrpSpPr/>
          <p:nvPr/>
        </p:nvGrpSpPr>
        <p:grpSpPr>
          <a:xfrm>
            <a:off x="6097588" y="4610100"/>
            <a:ext cx="1981199" cy="1681163"/>
            <a:chOff x="6097588" y="4610100"/>
            <a:chExt cx="1981199" cy="1681163"/>
          </a:xfrm>
        </p:grpSpPr>
        <p:grpSp>
          <p:nvGrpSpPr>
            <p:cNvPr id="11" name="Group 111"/>
            <p:cNvGrpSpPr>
              <a:grpSpLocks/>
            </p:cNvGrpSpPr>
            <p:nvPr/>
          </p:nvGrpSpPr>
          <p:grpSpPr bwMode="auto">
            <a:xfrm>
              <a:off x="6097588" y="4610100"/>
              <a:ext cx="1600200" cy="1104900"/>
              <a:chOff x="1152" y="2489"/>
              <a:chExt cx="1008" cy="696"/>
            </a:xfrm>
          </p:grpSpPr>
          <p:grpSp>
            <p:nvGrpSpPr>
              <p:cNvPr id="12" name="Group 10"/>
              <p:cNvGrpSpPr>
                <a:grpSpLocks/>
              </p:cNvGrpSpPr>
              <p:nvPr/>
            </p:nvGrpSpPr>
            <p:grpSpPr bwMode="auto">
              <a:xfrm>
                <a:off x="1392" y="2705"/>
                <a:ext cx="768" cy="144"/>
                <a:chOff x="960" y="3456"/>
                <a:chExt cx="768" cy="144"/>
              </a:xfrm>
            </p:grpSpPr>
            <p:sp>
              <p:nvSpPr>
                <p:cNvPr id="624754" name="Rectangle 12"/>
                <p:cNvSpPr>
                  <a:spLocks noChangeArrowheads="1"/>
                </p:cNvSpPr>
                <p:nvPr/>
              </p:nvSpPr>
              <p:spPr bwMode="auto">
                <a:xfrm>
                  <a:off x="1337" y="3515"/>
                  <a:ext cx="295" cy="8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6600"/>
                    </a:gs>
                    <a:gs pos="50000">
                      <a:srgbClr val="FFFFCC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kern="1200">
                      <a:solidFill>
                        <a:srgbClr val="000000"/>
                      </a:solidFill>
                      <a:ea typeface="+mn-ea"/>
                      <a:cs typeface="Times New Roman" pitchFamily="18" charset="0"/>
                    </a:rPr>
                    <a:t>GFP</a:t>
                  </a:r>
                </a:p>
              </p:txBody>
            </p:sp>
            <p:sp>
              <p:nvSpPr>
                <p:cNvPr id="1567757" name="Rectangle 13"/>
                <p:cNvSpPr>
                  <a:spLocks noChangeArrowheads="1"/>
                </p:cNvSpPr>
                <p:nvPr/>
              </p:nvSpPr>
              <p:spPr bwMode="auto">
                <a:xfrm>
                  <a:off x="1058" y="3515"/>
                  <a:ext cx="286" cy="85"/>
                </a:xfrm>
                <a:prstGeom prst="rect">
                  <a:avLst/>
                </a:prstGeom>
                <a:gradFill rotWithShape="0">
                  <a:gsLst>
                    <a:gs pos="0">
                      <a:srgbClr val="666699"/>
                    </a:gs>
                    <a:gs pos="50000">
                      <a:schemeClr val="bg1"/>
                    </a:gs>
                    <a:gs pos="100000">
                      <a:srgbClr val="666699"/>
                    </a:gs>
                  </a:gsLst>
                  <a:lin ang="5400000" scaled="1"/>
                </a:gradFill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tIns="0" bIns="18288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900" kern="1200">
                      <a:solidFill>
                        <a:srgbClr val="000000"/>
                      </a:solidFill>
                      <a:ea typeface="+mn-ea"/>
                      <a:cs typeface="Arial"/>
                      <a:sym typeface="Andale Mono" pitchFamily="49" charset="0"/>
                    </a:rPr>
                    <a:t>P</a:t>
                  </a:r>
                  <a:r>
                    <a:rPr lang="en-US" sz="900" kern="1200" baseline="-25000">
                      <a:solidFill>
                        <a:srgbClr val="000000"/>
                      </a:solidFill>
                      <a:ea typeface="+mn-ea"/>
                      <a:cs typeface="Arial"/>
                      <a:sym typeface="Andale Mono" pitchFamily="49" charset="0"/>
                    </a:rPr>
                    <a:t>lux</a:t>
                  </a:r>
                  <a:endParaRPr lang="el-GR" sz="900" kern="1200" baseline="-25000">
                    <a:solidFill>
                      <a:srgbClr val="000000"/>
                    </a:solidFill>
                    <a:ea typeface="+mn-ea"/>
                    <a:cs typeface="Times New Roman" pitchFamily="18" charset="0"/>
                    <a:sym typeface="Andale Mono" pitchFamily="49" charset="0"/>
                  </a:endParaRPr>
                </a:p>
              </p:txBody>
            </p:sp>
            <p:sp>
              <p:nvSpPr>
                <p:cNvPr id="624756" name="Freeform 14"/>
                <p:cNvSpPr>
                  <a:spLocks/>
                </p:cNvSpPr>
                <p:nvPr/>
              </p:nvSpPr>
              <p:spPr bwMode="auto">
                <a:xfrm flipH="1">
                  <a:off x="1342" y="3456"/>
                  <a:ext cx="146" cy="59"/>
                </a:xfrm>
                <a:custGeom>
                  <a:avLst/>
                  <a:gdLst>
                    <a:gd name="T0" fmla="*/ 64 w 192"/>
                    <a:gd name="T1" fmla="*/ 1 h 240"/>
                    <a:gd name="T2" fmla="*/ 64 w 192"/>
                    <a:gd name="T3" fmla="*/ 0 h 240"/>
                    <a:gd name="T4" fmla="*/ 0 w 192"/>
                    <a:gd name="T5" fmla="*/ 0 h 240"/>
                    <a:gd name="T6" fmla="*/ 0 60000 65536"/>
                    <a:gd name="T7" fmla="*/ 0 60000 65536"/>
                    <a:gd name="T8" fmla="*/ 0 60000 65536"/>
                    <a:gd name="T9" fmla="*/ 0 w 192"/>
                    <a:gd name="T10" fmla="*/ 0 h 240"/>
                    <a:gd name="T11" fmla="*/ 192 w 192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" h="240">
                      <a:moveTo>
                        <a:pt x="192" y="240"/>
                      </a:moveTo>
                      <a:lnTo>
                        <a:pt x="19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000" kern="1200">
                    <a:solidFill>
                      <a:srgbClr val="000000"/>
                    </a:solidFill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624757" name="Freeform 15"/>
              <p:cNvSpPr>
                <a:spLocks/>
              </p:cNvSpPr>
              <p:nvPr/>
            </p:nvSpPr>
            <p:spPr bwMode="auto">
              <a:xfrm>
                <a:off x="1192" y="2541"/>
                <a:ext cx="592" cy="548"/>
              </a:xfrm>
              <a:custGeom>
                <a:avLst/>
                <a:gdLst>
                  <a:gd name="T0" fmla="*/ 2147483647 w 592"/>
                  <a:gd name="T1" fmla="*/ 2147483647 h 548"/>
                  <a:gd name="T2" fmla="*/ 2147483647 w 592"/>
                  <a:gd name="T3" fmla="*/ 2147483647 h 548"/>
                  <a:gd name="T4" fmla="*/ 2147483647 w 592"/>
                  <a:gd name="T5" fmla="*/ 2147483647 h 548"/>
                  <a:gd name="T6" fmla="*/ 2147483647 w 592"/>
                  <a:gd name="T7" fmla="*/ 2147483647 h 548"/>
                  <a:gd name="T8" fmla="*/ 2147483647 w 592"/>
                  <a:gd name="T9" fmla="*/ 2147483647 h 548"/>
                  <a:gd name="T10" fmla="*/ 0 w 592"/>
                  <a:gd name="T11" fmla="*/ 2147483647 h 548"/>
                  <a:gd name="T12" fmla="*/ 2147483647 w 592"/>
                  <a:gd name="T13" fmla="*/ 2147483647 h 548"/>
                  <a:gd name="T14" fmla="*/ 2147483647 w 592"/>
                  <a:gd name="T15" fmla="*/ 0 h 5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2"/>
                  <a:gd name="T25" fmla="*/ 0 h 548"/>
                  <a:gd name="T26" fmla="*/ 592 w 592"/>
                  <a:gd name="T27" fmla="*/ 548 h 5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2" h="548">
                    <a:moveTo>
                      <a:pt x="536" y="548"/>
                    </a:moveTo>
                    <a:cubicBezTo>
                      <a:pt x="560" y="532"/>
                      <a:pt x="584" y="516"/>
                      <a:pt x="584" y="500"/>
                    </a:cubicBezTo>
                    <a:cubicBezTo>
                      <a:pt x="584" y="484"/>
                      <a:pt x="592" y="468"/>
                      <a:pt x="536" y="452"/>
                    </a:cubicBezTo>
                    <a:cubicBezTo>
                      <a:pt x="480" y="436"/>
                      <a:pt x="328" y="428"/>
                      <a:pt x="248" y="404"/>
                    </a:cubicBezTo>
                    <a:cubicBezTo>
                      <a:pt x="168" y="380"/>
                      <a:pt x="97" y="347"/>
                      <a:pt x="56" y="308"/>
                    </a:cubicBezTo>
                    <a:cubicBezTo>
                      <a:pt x="15" y="269"/>
                      <a:pt x="0" y="212"/>
                      <a:pt x="0" y="172"/>
                    </a:cubicBezTo>
                    <a:cubicBezTo>
                      <a:pt x="0" y="132"/>
                      <a:pt x="30" y="97"/>
                      <a:pt x="56" y="68"/>
                    </a:cubicBezTo>
                    <a:cubicBezTo>
                      <a:pt x="82" y="39"/>
                      <a:pt x="137" y="14"/>
                      <a:pt x="158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759" name="Rectangle 18"/>
              <p:cNvSpPr>
                <a:spLocks noChangeArrowheads="1"/>
              </p:cNvSpPr>
              <p:nvPr/>
            </p:nvSpPr>
            <p:spPr bwMode="auto">
              <a:xfrm>
                <a:off x="1529" y="3100"/>
                <a:ext cx="295" cy="85"/>
              </a:xfrm>
              <a:prstGeom prst="rect">
                <a:avLst/>
              </a:prstGeom>
              <a:gradFill rotWithShape="0">
                <a:gsLst>
                  <a:gs pos="0">
                    <a:srgbClr val="FF6600"/>
                  </a:gs>
                  <a:gs pos="50000">
                    <a:srgbClr val="FFFFCC"/>
                  </a:gs>
                  <a:gs pos="100000">
                    <a:srgbClr val="FF6600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kern="1200">
                    <a:solidFill>
                      <a:srgbClr val="000000"/>
                    </a:solidFill>
                    <a:ea typeface="+mn-ea"/>
                    <a:cs typeface="Times New Roman" pitchFamily="18" charset="0"/>
                  </a:rPr>
                  <a:t>LuxR</a:t>
                </a:r>
              </a:p>
            </p:txBody>
          </p:sp>
          <p:sp>
            <p:nvSpPr>
              <p:cNvPr id="1567763" name="Rectangle 19"/>
              <p:cNvSpPr>
                <a:spLocks noChangeArrowheads="1"/>
              </p:cNvSpPr>
              <p:nvPr/>
            </p:nvSpPr>
            <p:spPr bwMode="auto">
              <a:xfrm>
                <a:off x="1250" y="3100"/>
                <a:ext cx="286" cy="85"/>
              </a:xfrm>
              <a:prstGeom prst="rect">
                <a:avLst/>
              </a:prstGeom>
              <a:gradFill rotWithShape="0">
                <a:gsLst>
                  <a:gs pos="0">
                    <a:srgbClr val="666699"/>
                  </a:gs>
                  <a:gs pos="50000">
                    <a:schemeClr val="bg1"/>
                  </a:gs>
                  <a:gs pos="100000">
                    <a:srgbClr val="666699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tIns="0" bIns="18288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kern="1200">
                    <a:solidFill>
                      <a:srgbClr val="000000"/>
                    </a:solidFill>
                    <a:ea typeface="+mn-ea"/>
                    <a:cs typeface="Times New Roman" pitchFamily="18" charset="0"/>
                    <a:sym typeface="Andale Mono"/>
                  </a:rPr>
                  <a:t>P</a:t>
                </a:r>
                <a:r>
                  <a:rPr lang="en-US" sz="900" kern="1200" baseline="-25000">
                    <a:solidFill>
                      <a:srgbClr val="000000"/>
                    </a:solidFill>
                    <a:ea typeface="+mn-ea"/>
                    <a:cs typeface="Times New Roman" pitchFamily="18" charset="0"/>
                    <a:sym typeface="Andale Mono"/>
                  </a:rPr>
                  <a:t>HEF1</a:t>
                </a:r>
                <a:r>
                  <a:rPr lang="el-GR" sz="900" kern="1200" baseline="-25000">
                    <a:solidFill>
                      <a:srgbClr val="000000"/>
                    </a:solidFill>
                    <a:ea typeface="+mn-ea"/>
                    <a:cs typeface="Arial"/>
                    <a:sym typeface="Andale Mono"/>
                  </a:rPr>
                  <a:t>α</a:t>
                </a:r>
              </a:p>
            </p:txBody>
          </p:sp>
          <p:sp>
            <p:nvSpPr>
              <p:cNvPr id="624761" name="Freeform 20"/>
              <p:cNvSpPr>
                <a:spLocks/>
              </p:cNvSpPr>
              <p:nvPr/>
            </p:nvSpPr>
            <p:spPr bwMode="auto">
              <a:xfrm flipH="1">
                <a:off x="1534" y="3041"/>
                <a:ext cx="146" cy="59"/>
              </a:xfrm>
              <a:custGeom>
                <a:avLst/>
                <a:gdLst>
                  <a:gd name="T0" fmla="*/ 2147483647 w 192"/>
                  <a:gd name="T1" fmla="*/ 2147483647 h 240"/>
                  <a:gd name="T2" fmla="*/ 2147483647 w 192"/>
                  <a:gd name="T3" fmla="*/ 0 h 240"/>
                  <a:gd name="T4" fmla="*/ 0 w 192"/>
                  <a:gd name="T5" fmla="*/ 0 h 240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240"/>
                  <a:gd name="T11" fmla="*/ 192 w 192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240">
                    <a:moveTo>
                      <a:pt x="192" y="240"/>
                    </a:moveTo>
                    <a:lnTo>
                      <a:pt x="192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762" name="Rectangle 21"/>
              <p:cNvSpPr>
                <a:spLocks noChangeArrowheads="1"/>
              </p:cNvSpPr>
              <p:nvPr/>
            </p:nvSpPr>
            <p:spPr bwMode="auto">
              <a:xfrm>
                <a:off x="1824" y="3100"/>
                <a:ext cx="295" cy="85"/>
              </a:xfrm>
              <a:prstGeom prst="rect">
                <a:avLst/>
              </a:prstGeom>
              <a:gradFill rotWithShape="0">
                <a:gsLst>
                  <a:gs pos="0">
                    <a:srgbClr val="FF6600"/>
                  </a:gs>
                  <a:gs pos="50000">
                    <a:srgbClr val="FFFFCC"/>
                  </a:gs>
                  <a:gs pos="100000">
                    <a:srgbClr val="FF6600"/>
                  </a:gs>
                </a:gsLst>
                <a:lin ang="5400000" scaled="1"/>
              </a:gra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kern="1200" dirty="0" err="1">
                    <a:solidFill>
                      <a:srgbClr val="000000"/>
                    </a:solidFill>
                    <a:ea typeface="+mn-ea"/>
                    <a:cs typeface="Times New Roman" pitchFamily="18" charset="0"/>
                  </a:rPr>
                  <a:t>DsRed</a:t>
                </a:r>
                <a:endParaRPr lang="en-US" sz="900" kern="1200" dirty="0">
                  <a:solidFill>
                    <a:srgbClr val="000000"/>
                  </a:solidFill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67769" name="Line 25"/>
              <p:cNvSpPr>
                <a:spLocks noChangeShapeType="1"/>
              </p:cNvSpPr>
              <p:nvPr/>
            </p:nvSpPr>
            <p:spPr bwMode="auto">
              <a:xfrm>
                <a:off x="1536" y="2561"/>
                <a:ext cx="177" cy="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764" name="AutoShape 26"/>
              <p:cNvSpPr>
                <a:spLocks noChangeArrowheads="1"/>
              </p:cNvSpPr>
              <p:nvPr/>
            </p:nvSpPr>
            <p:spPr bwMode="auto">
              <a:xfrm>
                <a:off x="1353" y="2489"/>
                <a:ext cx="240" cy="96"/>
              </a:xfrm>
              <a:prstGeom prst="octagon">
                <a:avLst>
                  <a:gd name="adj" fmla="val 29287"/>
                </a:avLst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kern="1200">
                    <a:solidFill>
                      <a:srgbClr val="000000"/>
                    </a:solidFill>
                    <a:ea typeface="+mn-ea"/>
                    <a:cs typeface="Arial"/>
                  </a:rPr>
                  <a:t>LuxR</a:t>
                </a:r>
              </a:p>
            </p:txBody>
          </p:sp>
        </p:grpSp>
        <p:grpSp>
          <p:nvGrpSpPr>
            <p:cNvPr id="13" name="Group 158"/>
            <p:cNvGrpSpPr>
              <a:grpSpLocks/>
            </p:cNvGrpSpPr>
            <p:nvPr/>
          </p:nvGrpSpPr>
          <p:grpSpPr bwMode="auto">
            <a:xfrm>
              <a:off x="7523162" y="5715000"/>
              <a:ext cx="555625" cy="576263"/>
              <a:chOff x="4834" y="1920"/>
              <a:chExt cx="350" cy="363"/>
            </a:xfrm>
          </p:grpSpPr>
          <p:sp>
            <p:nvSpPr>
              <p:cNvPr id="624796" name="AutoShape 156"/>
              <p:cNvSpPr>
                <a:spLocks noChangeArrowheads="1"/>
              </p:cNvSpPr>
              <p:nvPr/>
            </p:nvSpPr>
            <p:spPr bwMode="auto">
              <a:xfrm>
                <a:off x="5040" y="1920"/>
                <a:ext cx="144" cy="192"/>
              </a:xfrm>
              <a:prstGeom prst="irregularSeal1">
                <a:avLst/>
              </a:prstGeom>
              <a:solidFill>
                <a:srgbClr val="ED131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797" name="AutoShape 157"/>
              <p:cNvSpPr>
                <a:spLocks noChangeArrowheads="1"/>
              </p:cNvSpPr>
              <p:nvPr/>
            </p:nvSpPr>
            <p:spPr bwMode="auto">
              <a:xfrm>
                <a:off x="4834" y="2091"/>
                <a:ext cx="144" cy="192"/>
              </a:xfrm>
              <a:prstGeom prst="irregularSeal1">
                <a:avLst/>
              </a:prstGeom>
              <a:solidFill>
                <a:srgbClr val="ED131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14" name="Group 92"/>
          <p:cNvGrpSpPr/>
          <p:nvPr/>
        </p:nvGrpSpPr>
        <p:grpSpPr>
          <a:xfrm>
            <a:off x="609600" y="4648200"/>
            <a:ext cx="2590800" cy="2105799"/>
            <a:chOff x="609600" y="4648200"/>
            <a:chExt cx="2590800" cy="2105799"/>
          </a:xfrm>
        </p:grpSpPr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001" r="6480" b="13681"/>
            <a:stretch>
              <a:fillRect/>
            </a:stretch>
          </p:blipFill>
          <p:spPr bwMode="auto">
            <a:xfrm>
              <a:off x="798513" y="4648200"/>
              <a:ext cx="2401887" cy="192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13201" t="13954" r="8688" b="20836"/>
            <a:stretch>
              <a:fillRect/>
            </a:stretch>
          </p:blipFill>
          <p:spPr bwMode="auto">
            <a:xfrm>
              <a:off x="1143000" y="4705349"/>
              <a:ext cx="2024063" cy="169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Text Box 4"/>
            <p:cNvSpPr txBox="1">
              <a:spLocks noChangeArrowheads="1"/>
            </p:cNvSpPr>
            <p:nvPr/>
          </p:nvSpPr>
          <p:spPr bwMode="auto">
            <a:xfrm>
              <a:off x="2286000" y="4648200"/>
              <a:ext cx="72968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tabLst>
                  <a:tab pos="515938" algn="l"/>
                  <a:tab pos="798513" algn="l"/>
                </a:tabLst>
              </a:pPr>
              <a:r>
                <a:rPr lang="en-US" sz="1200" kern="1200" dirty="0" err="1">
                  <a:solidFill>
                    <a:srgbClr val="000000"/>
                  </a:solidFill>
                  <a:ea typeface="+mn-ea"/>
                  <a:cs typeface="Times New Roman" pitchFamily="18" charset="0"/>
                </a:rPr>
                <a:t>LuxIm</a:t>
              </a:r>
              <a:r>
                <a:rPr lang="en-US" sz="1200" kern="1200" dirty="0">
                  <a:solidFill>
                    <a:srgbClr val="000000"/>
                  </a:solidFill>
                  <a:ea typeface="+mn-ea"/>
                  <a:cs typeface="Times New Roman" pitchFamily="18" charset="0"/>
                </a:rPr>
                <a:t> +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tabLst>
                  <a:tab pos="515938" algn="l"/>
                  <a:tab pos="798513" algn="l"/>
                </a:tabLst>
              </a:pPr>
              <a:r>
                <a:rPr lang="en-US" sz="1200" kern="1200" dirty="0" err="1">
                  <a:solidFill>
                    <a:srgbClr val="000000"/>
                  </a:solidFill>
                  <a:ea typeface="+mn-ea"/>
                  <a:cs typeface="Times New Roman" pitchFamily="18" charset="0"/>
                </a:rPr>
                <a:t>ACPm</a:t>
              </a:r>
              <a:r>
                <a:rPr lang="en-US" sz="1200" kern="1200" dirty="0">
                  <a:solidFill>
                    <a:srgbClr val="000000"/>
                  </a:solidFill>
                  <a:ea typeface="+mn-ea"/>
                  <a:cs typeface="Times New Roman" pitchFamily="18" charset="0"/>
                </a:rPr>
                <a:t> +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tabLst>
                  <a:tab pos="515938" algn="l"/>
                  <a:tab pos="798513" algn="l"/>
                </a:tabLst>
              </a:pPr>
              <a:r>
                <a:rPr lang="en-US" sz="1200" kern="1200" dirty="0" err="1">
                  <a:solidFill>
                    <a:srgbClr val="000000"/>
                  </a:solidFill>
                  <a:ea typeface="+mn-ea"/>
                  <a:cs typeface="Times New Roman" pitchFamily="18" charset="0"/>
                </a:rPr>
                <a:t>Citxm</a:t>
              </a:r>
              <a:r>
                <a:rPr lang="en-US" sz="1200" kern="1200" dirty="0">
                  <a:solidFill>
                    <a:srgbClr val="000000"/>
                  </a:solidFill>
                  <a:ea typeface="+mn-ea"/>
                  <a:cs typeface="Times New Roman" pitchFamily="18" charset="0"/>
                </a:rPr>
                <a:t>	</a:t>
              </a:r>
            </a:p>
          </p:txBody>
        </p:sp>
        <p:sp>
          <p:nvSpPr>
            <p:cNvPr id="90" name="Text Box 5"/>
            <p:cNvSpPr txBox="1">
              <a:spLocks noChangeArrowheads="1"/>
            </p:cNvSpPr>
            <p:nvPr/>
          </p:nvSpPr>
          <p:spPr bwMode="auto">
            <a:xfrm>
              <a:off x="1219200" y="4648200"/>
              <a:ext cx="638175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tabLst>
                  <a:tab pos="627063" algn="l"/>
                  <a:tab pos="798513" algn="l"/>
                </a:tabLst>
              </a:pPr>
              <a:r>
                <a:rPr lang="en-US" sz="1200" kern="1200" dirty="0">
                  <a:solidFill>
                    <a:srgbClr val="000000"/>
                  </a:solidFill>
                  <a:ea typeface="+mn-ea"/>
                  <a:cs typeface="Times New Roman" pitchFamily="18" charset="0"/>
                </a:rPr>
                <a:t>neg.</a:t>
              </a:r>
              <a:br>
                <a:rPr lang="en-US" sz="1200" kern="1200" dirty="0">
                  <a:solidFill>
                    <a:srgbClr val="000000"/>
                  </a:solidFill>
                  <a:ea typeface="+mn-ea"/>
                  <a:cs typeface="Times New Roman" pitchFamily="18" charset="0"/>
                </a:rPr>
              </a:br>
              <a:r>
                <a:rPr lang="en-US" sz="1200" kern="1200" dirty="0">
                  <a:solidFill>
                    <a:srgbClr val="000000"/>
                  </a:solidFill>
                  <a:ea typeface="+mn-ea"/>
                  <a:cs typeface="Times New Roman" pitchFamily="18" charset="0"/>
                </a:rPr>
                <a:t>ctrl</a:t>
              </a:r>
            </a:p>
          </p:txBody>
        </p:sp>
        <p:sp>
          <p:nvSpPr>
            <p:cNvPr id="91" name="Text Box 67"/>
            <p:cNvSpPr txBox="1">
              <a:spLocks noChangeArrowheads="1"/>
            </p:cNvSpPr>
            <p:nvPr/>
          </p:nvSpPr>
          <p:spPr bwMode="auto">
            <a:xfrm>
              <a:off x="1457386" y="6477000"/>
              <a:ext cx="14382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a typeface="+mn-ea"/>
                  <a:cs typeface="Arial"/>
                </a:rPr>
                <a:t>Fluorescence (A.U.)</a:t>
              </a:r>
            </a:p>
          </p:txBody>
        </p:sp>
        <p:sp>
          <p:nvSpPr>
            <p:cNvPr id="92" name="Text Box 67"/>
            <p:cNvSpPr txBox="1">
              <a:spLocks noChangeArrowheads="1"/>
            </p:cNvSpPr>
            <p:nvPr/>
          </p:nvSpPr>
          <p:spPr bwMode="auto">
            <a:xfrm rot="16200000">
              <a:off x="445773" y="5421627"/>
              <a:ext cx="6046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kern="1200" dirty="0">
                  <a:solidFill>
                    <a:srgbClr val="000000"/>
                  </a:solidFill>
                  <a:ea typeface="+mn-ea"/>
                  <a:cs typeface="Arial"/>
                </a:rPr>
                <a:t>Events</a:t>
              </a: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5248743" y="911226"/>
            <a:ext cx="3666657" cy="2670174"/>
            <a:chOff x="3499" y="1831"/>
            <a:chExt cx="2429" cy="1725"/>
          </a:xfrm>
        </p:grpSpPr>
        <p:grpSp>
          <p:nvGrpSpPr>
            <p:cNvPr id="16" name="Group 48"/>
            <p:cNvGrpSpPr>
              <a:grpSpLocks/>
            </p:cNvGrpSpPr>
            <p:nvPr/>
          </p:nvGrpSpPr>
          <p:grpSpPr bwMode="auto">
            <a:xfrm>
              <a:off x="3699" y="1831"/>
              <a:ext cx="2229" cy="1725"/>
              <a:chOff x="3699" y="1831"/>
              <a:chExt cx="2229" cy="1725"/>
            </a:xfrm>
          </p:grpSpPr>
          <p:pic>
            <p:nvPicPr>
              <p:cNvPr id="97" name="Picture 44" descr="AHL_mammalian_dosage_respons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8310"/>
              <a:stretch>
                <a:fillRect/>
              </a:stretch>
            </p:blipFill>
            <p:spPr bwMode="auto">
              <a:xfrm>
                <a:off x="3699" y="1872"/>
                <a:ext cx="2229" cy="1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" name="Text Box 45"/>
              <p:cNvSpPr txBox="1">
                <a:spLocks noChangeArrowheads="1"/>
              </p:cNvSpPr>
              <p:nvPr/>
            </p:nvSpPr>
            <p:spPr bwMode="auto">
              <a:xfrm>
                <a:off x="4194" y="1831"/>
                <a:ext cx="1187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a typeface="+mn-ea"/>
                    <a:cs typeface="+mn-cs"/>
                  </a:rPr>
                  <a:t>AHL Dosage Response</a:t>
                </a:r>
              </a:p>
            </p:txBody>
          </p:sp>
        </p:grpSp>
        <p:sp>
          <p:nvSpPr>
            <p:cNvPr id="96" name="Text Box 46"/>
            <p:cNvSpPr txBox="1">
              <a:spLocks noChangeArrowheads="1"/>
            </p:cNvSpPr>
            <p:nvPr/>
          </p:nvSpPr>
          <p:spPr bwMode="auto">
            <a:xfrm rot="16200000">
              <a:off x="3236" y="2426"/>
              <a:ext cx="71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ea typeface="+mn-ea"/>
                  <a:cs typeface="+mn-cs"/>
                </a:rPr>
                <a:t>GFP FLR (A.U.)</a:t>
              </a:r>
            </a:p>
          </p:txBody>
        </p:sp>
      </p:grpSp>
      <p:grpSp>
        <p:nvGrpSpPr>
          <p:cNvPr id="17" name="Group 102"/>
          <p:cNvGrpSpPr/>
          <p:nvPr/>
        </p:nvGrpSpPr>
        <p:grpSpPr>
          <a:xfrm>
            <a:off x="2768600" y="2838450"/>
            <a:ext cx="1854200" cy="1487487"/>
            <a:chOff x="2768600" y="2838450"/>
            <a:chExt cx="1854200" cy="1487487"/>
          </a:xfrm>
        </p:grpSpPr>
        <p:sp>
          <p:nvSpPr>
            <p:cNvPr id="624673" name="Oval 46"/>
            <p:cNvSpPr>
              <a:spLocks noChangeArrowheads="1"/>
            </p:cNvSpPr>
            <p:nvPr/>
          </p:nvSpPr>
          <p:spPr bwMode="auto">
            <a:xfrm>
              <a:off x="4521200" y="3905250"/>
              <a:ext cx="101600" cy="1158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000" kern="1200">
                <a:solidFill>
                  <a:srgbClr val="000000"/>
                </a:solidFill>
                <a:ea typeface="+mn-ea"/>
                <a:cs typeface="Arial"/>
              </a:endParaRPr>
            </a:p>
          </p:txBody>
        </p:sp>
        <p:grpSp>
          <p:nvGrpSpPr>
            <p:cNvPr id="18" name="Group 101"/>
            <p:cNvGrpSpPr/>
            <p:nvPr/>
          </p:nvGrpSpPr>
          <p:grpSpPr>
            <a:xfrm>
              <a:off x="2768600" y="2838450"/>
              <a:ext cx="1771812" cy="1487487"/>
              <a:chOff x="2768600" y="2838450"/>
              <a:chExt cx="1771812" cy="1487487"/>
            </a:xfrm>
          </p:grpSpPr>
          <p:sp>
            <p:nvSpPr>
              <p:cNvPr id="624650" name="Oval 12"/>
              <p:cNvSpPr>
                <a:spLocks noChangeArrowheads="1"/>
              </p:cNvSpPr>
              <p:nvPr/>
            </p:nvSpPr>
            <p:spPr bwMode="auto">
              <a:xfrm>
                <a:off x="4292600" y="329565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672" name="Oval 45"/>
              <p:cNvSpPr>
                <a:spLocks noChangeArrowheads="1"/>
              </p:cNvSpPr>
              <p:nvPr/>
            </p:nvSpPr>
            <p:spPr bwMode="auto">
              <a:xfrm>
                <a:off x="3759200" y="337185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674" name="Oval 47"/>
              <p:cNvSpPr>
                <a:spLocks noChangeArrowheads="1"/>
              </p:cNvSpPr>
              <p:nvPr/>
            </p:nvSpPr>
            <p:spPr bwMode="auto">
              <a:xfrm>
                <a:off x="3987800" y="367665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675" name="Oval 48"/>
              <p:cNvSpPr>
                <a:spLocks noChangeArrowheads="1"/>
              </p:cNvSpPr>
              <p:nvPr/>
            </p:nvSpPr>
            <p:spPr bwMode="auto">
              <a:xfrm>
                <a:off x="3378200" y="382905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677" name="Oval 50"/>
              <p:cNvSpPr>
                <a:spLocks noChangeArrowheads="1"/>
              </p:cNvSpPr>
              <p:nvPr/>
            </p:nvSpPr>
            <p:spPr bwMode="auto">
              <a:xfrm>
                <a:off x="3835400" y="398145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678" name="Oval 51"/>
              <p:cNvSpPr>
                <a:spLocks noChangeArrowheads="1"/>
              </p:cNvSpPr>
              <p:nvPr/>
            </p:nvSpPr>
            <p:spPr bwMode="auto">
              <a:xfrm>
                <a:off x="3225800" y="421005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679" name="Oval 52"/>
              <p:cNvSpPr>
                <a:spLocks noChangeArrowheads="1"/>
              </p:cNvSpPr>
              <p:nvPr/>
            </p:nvSpPr>
            <p:spPr bwMode="auto">
              <a:xfrm>
                <a:off x="3759200" y="299085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683" name="Oval 65"/>
              <p:cNvSpPr>
                <a:spLocks noChangeArrowheads="1"/>
              </p:cNvSpPr>
              <p:nvPr/>
            </p:nvSpPr>
            <p:spPr bwMode="auto">
              <a:xfrm>
                <a:off x="2768600" y="367665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4685" name="Text Box 67"/>
              <p:cNvSpPr txBox="1">
                <a:spLocks noChangeArrowheads="1"/>
              </p:cNvSpPr>
              <p:nvPr/>
            </p:nvSpPr>
            <p:spPr bwMode="auto">
              <a:xfrm>
                <a:off x="4064000" y="2838450"/>
                <a:ext cx="476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a typeface="+mn-ea"/>
                    <a:cs typeface="Arial"/>
                  </a:rPr>
                  <a:t>AHL</a:t>
                </a:r>
              </a:p>
            </p:txBody>
          </p:sp>
          <p:sp>
            <p:nvSpPr>
              <p:cNvPr id="101" name="Oval 12"/>
              <p:cNvSpPr>
                <a:spLocks noChangeArrowheads="1"/>
              </p:cNvSpPr>
              <p:nvPr/>
            </p:nvSpPr>
            <p:spPr bwMode="auto">
              <a:xfrm>
                <a:off x="3124200" y="3124200"/>
                <a:ext cx="101600" cy="11588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90099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4876800" y="2804571"/>
            <a:ext cx="4537887" cy="4122737"/>
            <a:chOff x="4876800" y="2804571"/>
            <a:chExt cx="4537887" cy="4122737"/>
          </a:xfrm>
        </p:grpSpPr>
        <p:grpSp>
          <p:nvGrpSpPr>
            <p:cNvPr id="3" name="Group 68"/>
            <p:cNvGrpSpPr/>
            <p:nvPr/>
          </p:nvGrpSpPr>
          <p:grpSpPr>
            <a:xfrm>
              <a:off x="4876800" y="2804571"/>
              <a:ext cx="4537887" cy="4122737"/>
              <a:chOff x="4876800" y="2804571"/>
              <a:chExt cx="4537887" cy="4122737"/>
            </a:xfrm>
          </p:grpSpPr>
          <p:pic>
            <p:nvPicPr>
              <p:cNvPr id="626698" name="Picture 8" descr="Toggle-switch-bistability-L-H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913"/>
              <a:stretch>
                <a:fillRect/>
              </a:stretch>
            </p:blipFill>
            <p:spPr bwMode="auto">
              <a:xfrm>
                <a:off x="4876800" y="2804571"/>
                <a:ext cx="4537887" cy="4122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669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6626491" y="3764322"/>
                <a:ext cx="868455" cy="2376524"/>
              </a:xfrm>
              <a:prstGeom prst="rect">
                <a:avLst/>
              </a:prstGeom>
              <a:solidFill>
                <a:schemeClr val="bg2">
                  <a:alpha val="23137"/>
                </a:schemeClr>
              </a:solidFill>
              <a:ln w="1905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b="1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6700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5267627" y="3764322"/>
                <a:ext cx="457081" cy="2376524"/>
              </a:xfrm>
              <a:prstGeom prst="rect">
                <a:avLst/>
              </a:prstGeom>
              <a:solidFill>
                <a:srgbClr val="FFFF99">
                  <a:alpha val="23137"/>
                </a:srgbClr>
              </a:solidFill>
              <a:ln w="1905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</p:grpSp>
        <p:sp>
          <p:nvSpPr>
            <p:cNvPr id="626701" name="TextBox 12"/>
            <p:cNvSpPr txBox="1">
              <a:spLocks noChangeArrowheads="1"/>
            </p:cNvSpPr>
            <p:nvPr/>
          </p:nvSpPr>
          <p:spPr bwMode="auto">
            <a:xfrm>
              <a:off x="6819124" y="3493546"/>
              <a:ext cx="4207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ea typeface="+mn-ea"/>
                  <a:cs typeface="Arial"/>
                </a:rPr>
                <a:t>aTc</a:t>
              </a:r>
            </a:p>
          </p:txBody>
        </p:sp>
        <p:sp>
          <p:nvSpPr>
            <p:cNvPr id="626702" name="TextBox 13"/>
            <p:cNvSpPr txBox="1">
              <a:spLocks noChangeArrowheads="1"/>
            </p:cNvSpPr>
            <p:nvPr/>
          </p:nvSpPr>
          <p:spPr bwMode="auto">
            <a:xfrm>
              <a:off x="5206224" y="3493546"/>
              <a:ext cx="5254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ea typeface="+mn-ea"/>
                  <a:cs typeface="Arial"/>
                </a:rPr>
                <a:t>IPTG</a:t>
              </a:r>
            </a:p>
          </p:txBody>
        </p:sp>
      </p:grpSp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600" dirty="0">
                <a:latin typeface="+mn-lt"/>
                <a:ea typeface="+mn-ea"/>
                <a:cs typeface="Arial"/>
              </a:rPr>
              <a:t>Information processing: toggle switch</a:t>
            </a:r>
          </a:p>
        </p:txBody>
      </p:sp>
      <p:sp>
        <p:nvSpPr>
          <p:cNvPr id="694274" name="AutoShape 2" descr="http://userpages.umbc.edu/~jili/ench772/gfpstru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94276" name="AutoShape 4" descr="http://userpages.umbc.edu/~jili/ench772/gfpstru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94278" name="AutoShape 6" descr="http://userpages.umbc.edu/~jili/ench772/gfpstru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4" name="Group 65"/>
          <p:cNvGrpSpPr/>
          <p:nvPr/>
        </p:nvGrpSpPr>
        <p:grpSpPr>
          <a:xfrm>
            <a:off x="2194917" y="934496"/>
            <a:ext cx="4754167" cy="1750199"/>
            <a:chOff x="2133600" y="934496"/>
            <a:chExt cx="4754167" cy="1750199"/>
          </a:xfrm>
        </p:grpSpPr>
        <p:grpSp>
          <p:nvGrpSpPr>
            <p:cNvPr id="5" name="Group 63"/>
            <p:cNvGrpSpPr/>
            <p:nvPr/>
          </p:nvGrpSpPr>
          <p:grpSpPr>
            <a:xfrm>
              <a:off x="2133600" y="934496"/>
              <a:ext cx="1849582" cy="1750199"/>
              <a:chOff x="2556635" y="934496"/>
              <a:chExt cx="1849582" cy="1750199"/>
            </a:xfrm>
          </p:grpSpPr>
          <p:sp>
            <p:nvSpPr>
              <p:cNvPr id="50" name="AutoShape 38"/>
              <p:cNvSpPr>
                <a:spLocks noChangeArrowheads="1"/>
              </p:cNvSpPr>
              <p:nvPr/>
            </p:nvSpPr>
            <p:spPr bwMode="auto">
              <a:xfrm>
                <a:off x="2730365" y="1211132"/>
                <a:ext cx="97273" cy="97185"/>
              </a:xfrm>
              <a:prstGeom prst="octagon">
                <a:avLst>
                  <a:gd name="adj" fmla="val 29287"/>
                </a:avLst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8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 bwMode="auto">
              <a:xfrm>
                <a:off x="2907472" y="1502821"/>
                <a:ext cx="968375" cy="179387"/>
              </a:xfrm>
              <a:custGeom>
                <a:avLst/>
                <a:gdLst>
                  <a:gd name="connsiteX0" fmla="*/ 0 w 742950"/>
                  <a:gd name="connsiteY0" fmla="*/ 100013 h 100013"/>
                  <a:gd name="connsiteX1" fmla="*/ 0 w 742950"/>
                  <a:gd name="connsiteY1" fmla="*/ 0 h 100013"/>
                  <a:gd name="connsiteX2" fmla="*/ 692944 w 742950"/>
                  <a:gd name="connsiteY2" fmla="*/ 0 h 100013"/>
                  <a:gd name="connsiteX3" fmla="*/ 692944 w 742950"/>
                  <a:gd name="connsiteY3" fmla="*/ 69056 h 100013"/>
                  <a:gd name="connsiteX4" fmla="*/ 742950 w 742950"/>
                  <a:gd name="connsiteY4" fmla="*/ 69056 h 100013"/>
                  <a:gd name="connsiteX5" fmla="*/ 640556 w 742950"/>
                  <a:gd name="connsiteY5" fmla="*/ 69056 h 100013"/>
                  <a:gd name="connsiteX0" fmla="*/ 0 w 742950"/>
                  <a:gd name="connsiteY0" fmla="*/ 100013 h 100013"/>
                  <a:gd name="connsiteX1" fmla="*/ 0 w 742950"/>
                  <a:gd name="connsiteY1" fmla="*/ 0 h 100013"/>
                  <a:gd name="connsiteX2" fmla="*/ 692944 w 742950"/>
                  <a:gd name="connsiteY2" fmla="*/ 0 h 100013"/>
                  <a:gd name="connsiteX3" fmla="*/ 692944 w 742950"/>
                  <a:gd name="connsiteY3" fmla="*/ 69056 h 100013"/>
                  <a:gd name="connsiteX4" fmla="*/ 742950 w 742950"/>
                  <a:gd name="connsiteY4" fmla="*/ 69056 h 100013"/>
                  <a:gd name="connsiteX5" fmla="*/ 604837 w 742950"/>
                  <a:gd name="connsiteY5" fmla="*/ 69056 h 100013"/>
                  <a:gd name="connsiteX0" fmla="*/ 0 w 742950"/>
                  <a:gd name="connsiteY0" fmla="*/ 100013 h 100013"/>
                  <a:gd name="connsiteX1" fmla="*/ 0 w 742950"/>
                  <a:gd name="connsiteY1" fmla="*/ 0 h 100013"/>
                  <a:gd name="connsiteX2" fmla="*/ 692944 w 742950"/>
                  <a:gd name="connsiteY2" fmla="*/ 0 h 100013"/>
                  <a:gd name="connsiteX3" fmla="*/ 692944 w 742950"/>
                  <a:gd name="connsiteY3" fmla="*/ 69056 h 100013"/>
                  <a:gd name="connsiteX4" fmla="*/ 742950 w 742950"/>
                  <a:gd name="connsiteY4" fmla="*/ 69056 h 100013"/>
                  <a:gd name="connsiteX5" fmla="*/ 626268 w 742950"/>
                  <a:gd name="connsiteY5" fmla="*/ 69056 h 100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2950" h="100013">
                    <a:moveTo>
                      <a:pt x="0" y="100013"/>
                    </a:moveTo>
                    <a:lnTo>
                      <a:pt x="0" y="0"/>
                    </a:lnTo>
                    <a:lnTo>
                      <a:pt x="692944" y="0"/>
                    </a:lnTo>
                    <a:lnTo>
                      <a:pt x="692944" y="69056"/>
                    </a:lnTo>
                    <a:lnTo>
                      <a:pt x="742950" y="69056"/>
                    </a:lnTo>
                    <a:lnTo>
                      <a:pt x="626268" y="69056"/>
                    </a:lnTo>
                  </a:path>
                </a:pathLst>
              </a:cu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8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56" name="Freeform 55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843972" y="1979071"/>
                <a:ext cx="968375" cy="179387"/>
              </a:xfrm>
              <a:custGeom>
                <a:avLst/>
                <a:gdLst>
                  <a:gd name="T0" fmla="*/ 0 w 742950"/>
                  <a:gd name="T1" fmla="*/ 138113 h 100013"/>
                  <a:gd name="T2" fmla="*/ 0 w 742950"/>
                  <a:gd name="T3" fmla="*/ 0 h 100013"/>
                  <a:gd name="T4" fmla="*/ 692944 w 742950"/>
                  <a:gd name="T5" fmla="*/ 0 h 100013"/>
                  <a:gd name="T6" fmla="*/ 692944 w 742950"/>
                  <a:gd name="T7" fmla="*/ 95363 h 100013"/>
                  <a:gd name="T8" fmla="*/ 742950 w 742950"/>
                  <a:gd name="T9" fmla="*/ 95363 h 100013"/>
                  <a:gd name="T10" fmla="*/ 626268 w 742950"/>
                  <a:gd name="T11" fmla="*/ 95363 h 1000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2950"/>
                  <a:gd name="T19" fmla="*/ 0 h 100013"/>
                  <a:gd name="T20" fmla="*/ 742950 w 742950"/>
                  <a:gd name="T21" fmla="*/ 100013 h 1000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2950" h="100013">
                    <a:moveTo>
                      <a:pt x="0" y="100013"/>
                    </a:moveTo>
                    <a:lnTo>
                      <a:pt x="0" y="0"/>
                    </a:lnTo>
                    <a:lnTo>
                      <a:pt x="692944" y="0"/>
                    </a:lnTo>
                    <a:lnTo>
                      <a:pt x="692944" y="69056"/>
                    </a:lnTo>
                    <a:lnTo>
                      <a:pt x="742950" y="69056"/>
                    </a:lnTo>
                    <a:lnTo>
                      <a:pt x="626268" y="69056"/>
                    </a:ln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ot="10800000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8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51" name="AutoShape 31"/>
              <p:cNvSpPr>
                <a:spLocks noChangeArrowheads="1"/>
              </p:cNvSpPr>
              <p:nvPr/>
            </p:nvSpPr>
            <p:spPr bwMode="auto">
              <a:xfrm>
                <a:off x="3566189" y="1687856"/>
                <a:ext cx="496454" cy="297713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27432" anchor="b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200" dirty="0" err="1">
                    <a:solidFill>
                      <a:srgbClr val="000000"/>
                    </a:solidFill>
                    <a:ea typeface="+mn-ea"/>
                    <a:cs typeface="Arial"/>
                  </a:rPr>
                  <a:t>LacI</a:t>
                </a:r>
                <a:endParaRPr lang="en-US" sz="1400" b="1" kern="1200" dirty="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2858260" y="1255171"/>
                <a:ext cx="557212" cy="168275"/>
              </a:xfrm>
              <a:custGeom>
                <a:avLst/>
                <a:gdLst>
                  <a:gd name="connsiteX0" fmla="*/ 0 w 426244"/>
                  <a:gd name="connsiteY0" fmla="*/ 0 h 130968"/>
                  <a:gd name="connsiteX1" fmla="*/ 371475 w 426244"/>
                  <a:gd name="connsiteY1" fmla="*/ 0 h 130968"/>
                  <a:gd name="connsiteX2" fmla="*/ 371475 w 426244"/>
                  <a:gd name="connsiteY2" fmla="*/ 130968 h 130968"/>
                  <a:gd name="connsiteX3" fmla="*/ 326232 w 426244"/>
                  <a:gd name="connsiteY3" fmla="*/ 130968 h 130968"/>
                  <a:gd name="connsiteX4" fmla="*/ 426244 w 426244"/>
                  <a:gd name="connsiteY4" fmla="*/ 130968 h 130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244" h="130968">
                    <a:moveTo>
                      <a:pt x="0" y="0"/>
                    </a:moveTo>
                    <a:lnTo>
                      <a:pt x="371475" y="0"/>
                    </a:lnTo>
                    <a:lnTo>
                      <a:pt x="371475" y="130968"/>
                    </a:lnTo>
                    <a:lnTo>
                      <a:pt x="326232" y="130968"/>
                    </a:lnTo>
                    <a:lnTo>
                      <a:pt x="426244" y="130968"/>
                    </a:lnTo>
                  </a:path>
                </a:pathLst>
              </a:cu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8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556635" y="934496"/>
                <a:ext cx="38767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kern="1200" dirty="0" err="1">
                    <a:solidFill>
                      <a:srgbClr val="000000"/>
                    </a:solidFill>
                    <a:ea typeface="+mn-ea"/>
                    <a:cs typeface="Arial"/>
                  </a:rPr>
                  <a:t>aTc</a:t>
                </a:r>
                <a:endParaRPr lang="en-US" sz="3200" kern="1200" dirty="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0" name="AutoShape 38"/>
              <p:cNvSpPr>
                <a:spLocks noChangeArrowheads="1"/>
              </p:cNvSpPr>
              <p:nvPr/>
            </p:nvSpPr>
            <p:spPr bwMode="auto">
              <a:xfrm>
                <a:off x="3956612" y="2364044"/>
                <a:ext cx="97322" cy="96673"/>
              </a:xfrm>
              <a:prstGeom prst="octagon">
                <a:avLst>
                  <a:gd name="adj" fmla="val 29287"/>
                </a:avLst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8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1" name="Freeform 60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367847" y="2237833"/>
                <a:ext cx="555625" cy="168275"/>
              </a:xfrm>
              <a:custGeom>
                <a:avLst/>
                <a:gdLst>
                  <a:gd name="T0" fmla="*/ 0 w 426244"/>
                  <a:gd name="T1" fmla="*/ 0 h 130968"/>
                  <a:gd name="T2" fmla="*/ 371475 w 426244"/>
                  <a:gd name="T3" fmla="*/ 0 h 130968"/>
                  <a:gd name="T4" fmla="*/ 371475 w 426244"/>
                  <a:gd name="T5" fmla="*/ 130968 h 130968"/>
                  <a:gd name="T6" fmla="*/ 326232 w 426244"/>
                  <a:gd name="T7" fmla="*/ 130968 h 130968"/>
                  <a:gd name="T8" fmla="*/ 426244 w 426244"/>
                  <a:gd name="T9" fmla="*/ 130968 h 1309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6244"/>
                  <a:gd name="T16" fmla="*/ 0 h 130968"/>
                  <a:gd name="T17" fmla="*/ 426244 w 426244"/>
                  <a:gd name="T18" fmla="*/ 130968 h 1309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6244" h="130968">
                    <a:moveTo>
                      <a:pt x="0" y="0"/>
                    </a:moveTo>
                    <a:lnTo>
                      <a:pt x="371475" y="0"/>
                    </a:lnTo>
                    <a:lnTo>
                      <a:pt x="371475" y="130968"/>
                    </a:lnTo>
                    <a:lnTo>
                      <a:pt x="326232" y="130968"/>
                    </a:lnTo>
                    <a:lnTo>
                      <a:pt x="426244" y="130968"/>
                    </a:ln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ot="10800000"/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800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723447" y="2407696"/>
                <a:ext cx="4781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a typeface="+mn-ea"/>
                    <a:cs typeface="Arial"/>
                  </a:rPr>
                  <a:t>IPTG</a:t>
                </a:r>
                <a:endParaRPr lang="en-US" sz="3200" kern="1200" dirty="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pic>
            <p:nvPicPr>
              <p:cNvPr id="38" name="Picture 37" descr="gfpstru1.jpg"/>
              <p:cNvPicPr>
                <a:picLocks noChangeAspect="1"/>
              </p:cNvPicPr>
              <p:nvPr/>
            </p:nvPicPr>
            <p:blipFill>
              <a:blip r:embed="rId4" cstate="print"/>
              <a:srcRect l="50453" b="16433"/>
              <a:stretch>
                <a:fillRect/>
              </a:stretch>
            </p:blipFill>
            <p:spPr>
              <a:xfrm>
                <a:off x="4063605" y="1562303"/>
                <a:ext cx="342612" cy="504825"/>
              </a:xfrm>
              <a:prstGeom prst="rect">
                <a:avLst/>
              </a:prstGeom>
            </p:spPr>
          </p:pic>
          <p:sp>
            <p:nvSpPr>
              <p:cNvPr id="42" name="AutoShape 31"/>
              <p:cNvSpPr>
                <a:spLocks noChangeArrowheads="1"/>
              </p:cNvSpPr>
              <p:nvPr/>
            </p:nvSpPr>
            <p:spPr bwMode="auto">
              <a:xfrm>
                <a:off x="2672459" y="1687856"/>
                <a:ext cx="496389" cy="297713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27432" anchor="b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200" dirty="0" err="1">
                    <a:solidFill>
                      <a:srgbClr val="000000"/>
                    </a:solidFill>
                    <a:ea typeface="+mn-ea"/>
                    <a:cs typeface="Arial"/>
                  </a:rPr>
                  <a:t>TetR</a:t>
                </a:r>
                <a:endParaRPr lang="en-US" sz="1400" b="1" kern="1200" dirty="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</p:grpSp>
        <p:grpSp>
          <p:nvGrpSpPr>
            <p:cNvPr id="6" name="Group 51"/>
            <p:cNvGrpSpPr/>
            <p:nvPr/>
          </p:nvGrpSpPr>
          <p:grpSpPr>
            <a:xfrm>
              <a:off x="5077942" y="1350816"/>
              <a:ext cx="1809825" cy="1230655"/>
              <a:chOff x="5077942" y="1350816"/>
              <a:chExt cx="1809825" cy="123065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077942" y="2304472"/>
                <a:ext cx="4781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a typeface="+mn-ea"/>
                    <a:cs typeface="Arial"/>
                  </a:rPr>
                  <a:t>IPTG</a:t>
                </a:r>
                <a:endParaRPr lang="en-US" sz="3200" kern="1200" dirty="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142236" y="1350816"/>
                <a:ext cx="38767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kern="1200" dirty="0" err="1">
                    <a:solidFill>
                      <a:srgbClr val="000000"/>
                    </a:solidFill>
                    <a:ea typeface="+mn-ea"/>
                    <a:cs typeface="Arial"/>
                  </a:rPr>
                  <a:t>aTc</a:t>
                </a:r>
                <a:endParaRPr lang="en-US" sz="3200" kern="1200" dirty="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grpSp>
            <p:nvGrpSpPr>
              <p:cNvPr id="7" name="Group 48"/>
              <p:cNvGrpSpPr/>
              <p:nvPr/>
            </p:nvGrpSpPr>
            <p:grpSpPr>
              <a:xfrm>
                <a:off x="5567974" y="1371600"/>
                <a:ext cx="1319793" cy="1143000"/>
                <a:chOff x="5428672" y="1219200"/>
                <a:chExt cx="1319793" cy="1143000"/>
              </a:xfrm>
            </p:grpSpPr>
            <p:grpSp>
              <p:nvGrpSpPr>
                <p:cNvPr id="8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6081803" y="1219200"/>
                  <a:ext cx="422046" cy="398146"/>
                  <a:chOff x="1680" y="3150"/>
                  <a:chExt cx="816" cy="612"/>
                </a:xfrm>
              </p:grpSpPr>
              <p:sp>
                <p:nvSpPr>
                  <p:cNvPr id="43" name="Freeform 9"/>
                  <p:cNvSpPr>
                    <a:spLocks noChangeAspect="1"/>
                  </p:cNvSpPr>
                  <p:nvPr/>
                </p:nvSpPr>
                <p:spPr bwMode="auto">
                  <a:xfrm>
                    <a:off x="1708" y="3168"/>
                    <a:ext cx="96" cy="576"/>
                  </a:xfrm>
                  <a:custGeom>
                    <a:avLst/>
                    <a:gdLst>
                      <a:gd name="T0" fmla="*/ 0 w 96"/>
                      <a:gd name="T1" fmla="*/ 0 h 576"/>
                      <a:gd name="T2" fmla="*/ 96 w 96"/>
                      <a:gd name="T3" fmla="*/ 288 h 576"/>
                      <a:gd name="T4" fmla="*/ 0 w 96"/>
                      <a:gd name="T5" fmla="*/ 576 h 57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576"/>
                      <a:gd name="T11" fmla="*/ 96 w 96"/>
                      <a:gd name="T12" fmla="*/ 576 h 57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576">
                        <a:moveTo>
                          <a:pt x="0" y="0"/>
                        </a:moveTo>
                        <a:cubicBezTo>
                          <a:pt x="48" y="96"/>
                          <a:pt x="96" y="192"/>
                          <a:pt x="96" y="288"/>
                        </a:cubicBezTo>
                        <a:cubicBezTo>
                          <a:pt x="96" y="384"/>
                          <a:pt x="48" y="480"/>
                          <a:pt x="0" y="576"/>
                        </a:cubicBezTo>
                      </a:path>
                    </a:pathLst>
                  </a:cu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 rtl="0"/>
                    <a:endParaRPr lang="en-US" kern="1200">
                      <a:solidFill>
                        <a:prstClr val="black"/>
                      </a:solidFill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1680" y="3150"/>
                    <a:ext cx="816" cy="306"/>
                  </a:xfrm>
                  <a:custGeom>
                    <a:avLst/>
                    <a:gdLst>
                      <a:gd name="T0" fmla="*/ 0 w 816"/>
                      <a:gd name="T1" fmla="*/ 18 h 306"/>
                      <a:gd name="T2" fmla="*/ 515 w 816"/>
                      <a:gd name="T3" fmla="*/ 48 h 306"/>
                      <a:gd name="T4" fmla="*/ 816 w 816"/>
                      <a:gd name="T5" fmla="*/ 306 h 306"/>
                      <a:gd name="T6" fmla="*/ 0 60000 65536"/>
                      <a:gd name="T7" fmla="*/ 0 60000 65536"/>
                      <a:gd name="T8" fmla="*/ 0 60000 65536"/>
                      <a:gd name="T9" fmla="*/ 0 w 816"/>
                      <a:gd name="T10" fmla="*/ 0 h 306"/>
                      <a:gd name="T11" fmla="*/ 816 w 816"/>
                      <a:gd name="T12" fmla="*/ 306 h 3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16" h="306">
                        <a:moveTo>
                          <a:pt x="0" y="18"/>
                        </a:moveTo>
                        <a:cubicBezTo>
                          <a:pt x="86" y="23"/>
                          <a:pt x="379" y="0"/>
                          <a:pt x="515" y="48"/>
                        </a:cubicBezTo>
                        <a:cubicBezTo>
                          <a:pt x="651" y="96"/>
                          <a:pt x="753" y="252"/>
                          <a:pt x="816" y="306"/>
                        </a:cubicBezTo>
                      </a:path>
                    </a:pathLst>
                  </a:cu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 rtl="0"/>
                    <a:endParaRPr lang="en-US" kern="1200">
                      <a:solidFill>
                        <a:prstClr val="black"/>
                      </a:solidFill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1"/>
                  <p:cNvSpPr>
                    <a:spLocks noChangeAspect="1"/>
                  </p:cNvSpPr>
                  <p:nvPr/>
                </p:nvSpPr>
                <p:spPr bwMode="auto">
                  <a:xfrm flipV="1">
                    <a:off x="1680" y="3456"/>
                    <a:ext cx="816" cy="306"/>
                  </a:xfrm>
                  <a:custGeom>
                    <a:avLst/>
                    <a:gdLst>
                      <a:gd name="T0" fmla="*/ 0 w 816"/>
                      <a:gd name="T1" fmla="*/ 18 h 306"/>
                      <a:gd name="T2" fmla="*/ 515 w 816"/>
                      <a:gd name="T3" fmla="*/ 48 h 306"/>
                      <a:gd name="T4" fmla="*/ 816 w 816"/>
                      <a:gd name="T5" fmla="*/ 306 h 306"/>
                      <a:gd name="T6" fmla="*/ 0 60000 65536"/>
                      <a:gd name="T7" fmla="*/ 0 60000 65536"/>
                      <a:gd name="T8" fmla="*/ 0 60000 65536"/>
                      <a:gd name="T9" fmla="*/ 0 w 816"/>
                      <a:gd name="T10" fmla="*/ 0 h 306"/>
                      <a:gd name="T11" fmla="*/ 816 w 816"/>
                      <a:gd name="T12" fmla="*/ 306 h 3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16" h="306">
                        <a:moveTo>
                          <a:pt x="0" y="18"/>
                        </a:moveTo>
                        <a:cubicBezTo>
                          <a:pt x="86" y="23"/>
                          <a:pt x="379" y="0"/>
                          <a:pt x="515" y="48"/>
                        </a:cubicBezTo>
                        <a:cubicBezTo>
                          <a:pt x="651" y="96"/>
                          <a:pt x="753" y="252"/>
                          <a:pt x="816" y="306"/>
                        </a:cubicBezTo>
                      </a:path>
                    </a:pathLst>
                  </a:cu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 rtl="0"/>
                    <a:endParaRPr lang="en-US" kern="1200">
                      <a:solidFill>
                        <a:prstClr val="black"/>
                      </a:solidFill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" name="Line 12"/>
                <p:cNvSpPr>
                  <a:spLocks noChangeShapeType="1"/>
                </p:cNvSpPr>
                <p:nvPr/>
              </p:nvSpPr>
              <p:spPr bwMode="auto">
                <a:xfrm>
                  <a:off x="5428672" y="1331590"/>
                  <a:ext cx="704633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algn="l" rtl="0"/>
                  <a:endParaRPr lang="en-US" kern="1200">
                    <a:solidFill>
                      <a:prstClr val="black"/>
                    </a:solidFill>
                    <a:ea typeface="+mn-ea"/>
                    <a:cs typeface="+mn-cs"/>
                  </a:endParaRPr>
                </a:p>
              </p:txBody>
            </p:sp>
            <p:grpSp>
              <p:nvGrpSpPr>
                <p:cNvPr id="9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6083638" y="1964055"/>
                  <a:ext cx="422046" cy="398145"/>
                  <a:chOff x="1680" y="3150"/>
                  <a:chExt cx="816" cy="612"/>
                </a:xfrm>
              </p:grpSpPr>
              <p:sp>
                <p:nvSpPr>
                  <p:cNvPr id="39" name="Freeform 14"/>
                  <p:cNvSpPr>
                    <a:spLocks noChangeAspect="1"/>
                  </p:cNvSpPr>
                  <p:nvPr/>
                </p:nvSpPr>
                <p:spPr bwMode="auto">
                  <a:xfrm>
                    <a:off x="1708" y="3168"/>
                    <a:ext cx="96" cy="576"/>
                  </a:xfrm>
                  <a:custGeom>
                    <a:avLst/>
                    <a:gdLst>
                      <a:gd name="T0" fmla="*/ 0 w 96"/>
                      <a:gd name="T1" fmla="*/ 0 h 576"/>
                      <a:gd name="T2" fmla="*/ 96 w 96"/>
                      <a:gd name="T3" fmla="*/ 288 h 576"/>
                      <a:gd name="T4" fmla="*/ 0 w 96"/>
                      <a:gd name="T5" fmla="*/ 576 h 57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576"/>
                      <a:gd name="T11" fmla="*/ 96 w 96"/>
                      <a:gd name="T12" fmla="*/ 576 h 57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576">
                        <a:moveTo>
                          <a:pt x="0" y="0"/>
                        </a:moveTo>
                        <a:cubicBezTo>
                          <a:pt x="48" y="96"/>
                          <a:pt x="96" y="192"/>
                          <a:pt x="96" y="288"/>
                        </a:cubicBezTo>
                        <a:cubicBezTo>
                          <a:pt x="96" y="384"/>
                          <a:pt x="48" y="480"/>
                          <a:pt x="0" y="576"/>
                        </a:cubicBezTo>
                      </a:path>
                    </a:pathLst>
                  </a:cu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 rtl="0"/>
                    <a:endParaRPr lang="en-US" kern="1200">
                      <a:solidFill>
                        <a:prstClr val="black"/>
                      </a:solidFill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1680" y="3150"/>
                    <a:ext cx="816" cy="306"/>
                  </a:xfrm>
                  <a:custGeom>
                    <a:avLst/>
                    <a:gdLst>
                      <a:gd name="T0" fmla="*/ 0 w 816"/>
                      <a:gd name="T1" fmla="*/ 18 h 306"/>
                      <a:gd name="T2" fmla="*/ 515 w 816"/>
                      <a:gd name="T3" fmla="*/ 48 h 306"/>
                      <a:gd name="T4" fmla="*/ 816 w 816"/>
                      <a:gd name="T5" fmla="*/ 306 h 306"/>
                      <a:gd name="T6" fmla="*/ 0 60000 65536"/>
                      <a:gd name="T7" fmla="*/ 0 60000 65536"/>
                      <a:gd name="T8" fmla="*/ 0 60000 65536"/>
                      <a:gd name="T9" fmla="*/ 0 w 816"/>
                      <a:gd name="T10" fmla="*/ 0 h 306"/>
                      <a:gd name="T11" fmla="*/ 816 w 816"/>
                      <a:gd name="T12" fmla="*/ 306 h 3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16" h="306">
                        <a:moveTo>
                          <a:pt x="0" y="18"/>
                        </a:moveTo>
                        <a:cubicBezTo>
                          <a:pt x="86" y="23"/>
                          <a:pt x="379" y="0"/>
                          <a:pt x="515" y="48"/>
                        </a:cubicBezTo>
                        <a:cubicBezTo>
                          <a:pt x="651" y="96"/>
                          <a:pt x="753" y="252"/>
                          <a:pt x="816" y="306"/>
                        </a:cubicBezTo>
                      </a:path>
                    </a:pathLst>
                  </a:cu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 rtl="0"/>
                    <a:endParaRPr lang="en-US" kern="1200">
                      <a:solidFill>
                        <a:prstClr val="black"/>
                      </a:solidFill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"/>
                  <p:cNvSpPr>
                    <a:spLocks noChangeAspect="1"/>
                  </p:cNvSpPr>
                  <p:nvPr/>
                </p:nvSpPr>
                <p:spPr bwMode="auto">
                  <a:xfrm flipV="1">
                    <a:off x="1680" y="3456"/>
                    <a:ext cx="816" cy="306"/>
                  </a:xfrm>
                  <a:custGeom>
                    <a:avLst/>
                    <a:gdLst>
                      <a:gd name="T0" fmla="*/ 0 w 816"/>
                      <a:gd name="T1" fmla="*/ 18 h 306"/>
                      <a:gd name="T2" fmla="*/ 515 w 816"/>
                      <a:gd name="T3" fmla="*/ 48 h 306"/>
                      <a:gd name="T4" fmla="*/ 816 w 816"/>
                      <a:gd name="T5" fmla="*/ 306 h 306"/>
                      <a:gd name="T6" fmla="*/ 0 60000 65536"/>
                      <a:gd name="T7" fmla="*/ 0 60000 65536"/>
                      <a:gd name="T8" fmla="*/ 0 60000 65536"/>
                      <a:gd name="T9" fmla="*/ 0 w 816"/>
                      <a:gd name="T10" fmla="*/ 0 h 306"/>
                      <a:gd name="T11" fmla="*/ 816 w 816"/>
                      <a:gd name="T12" fmla="*/ 306 h 3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16" h="306">
                        <a:moveTo>
                          <a:pt x="0" y="18"/>
                        </a:moveTo>
                        <a:cubicBezTo>
                          <a:pt x="86" y="23"/>
                          <a:pt x="379" y="0"/>
                          <a:pt x="515" y="48"/>
                        </a:cubicBezTo>
                        <a:cubicBezTo>
                          <a:pt x="651" y="96"/>
                          <a:pt x="753" y="252"/>
                          <a:pt x="816" y="306"/>
                        </a:cubicBezTo>
                      </a:path>
                    </a:pathLst>
                  </a:cu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 rtl="0"/>
                    <a:endParaRPr lang="en-US" kern="1200">
                      <a:solidFill>
                        <a:prstClr val="black"/>
                      </a:solidFill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" name="Line 17"/>
                <p:cNvSpPr>
                  <a:spLocks noChangeShapeType="1"/>
                </p:cNvSpPr>
                <p:nvPr/>
              </p:nvSpPr>
              <p:spPr bwMode="auto">
                <a:xfrm>
                  <a:off x="5430507" y="2272665"/>
                  <a:ext cx="704633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algn="l" rtl="0"/>
                  <a:endParaRPr lang="en-US" kern="1200">
                    <a:solidFill>
                      <a:prstClr val="black"/>
                    </a:solidFill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6036670" y="1482085"/>
                  <a:ext cx="67894" cy="7810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l" rtl="0"/>
                  <a:endParaRPr lang="en-US" kern="1200">
                    <a:solidFill>
                      <a:prstClr val="black"/>
                    </a:solidFill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6043268" y="2034540"/>
                  <a:ext cx="67894" cy="7810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l" rtl="0"/>
                  <a:endParaRPr lang="en-US" kern="1200">
                    <a:solidFill>
                      <a:prstClr val="black"/>
                    </a:solidFill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>
                  <a:off x="5734050" y="1509713"/>
                  <a:ext cx="1014413" cy="657225"/>
                </a:xfrm>
                <a:custGeom>
                  <a:avLst/>
                  <a:gdLst>
                    <a:gd name="connsiteX0" fmla="*/ 766763 w 1014413"/>
                    <a:gd name="connsiteY0" fmla="*/ 623888 h 623888"/>
                    <a:gd name="connsiteX1" fmla="*/ 1009650 w 1014413"/>
                    <a:gd name="connsiteY1" fmla="*/ 623888 h 623888"/>
                    <a:gd name="connsiteX2" fmla="*/ 1014413 w 1014413"/>
                    <a:gd name="connsiteY2" fmla="*/ 338138 h 623888"/>
                    <a:gd name="connsiteX3" fmla="*/ 833438 w 1014413"/>
                    <a:gd name="connsiteY3" fmla="*/ 190500 h 623888"/>
                    <a:gd name="connsiteX4" fmla="*/ 0 w 1014413"/>
                    <a:gd name="connsiteY4" fmla="*/ 190500 h 623888"/>
                    <a:gd name="connsiteX5" fmla="*/ 0 w 1014413"/>
                    <a:gd name="connsiteY5" fmla="*/ 0 h 623888"/>
                    <a:gd name="connsiteX6" fmla="*/ 300038 w 1014413"/>
                    <a:gd name="connsiteY6" fmla="*/ 0 h 623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4413" h="623888">
                      <a:moveTo>
                        <a:pt x="766763" y="623888"/>
                      </a:moveTo>
                      <a:lnTo>
                        <a:pt x="1009650" y="623888"/>
                      </a:lnTo>
                      <a:cubicBezTo>
                        <a:pt x="1011238" y="528638"/>
                        <a:pt x="1012825" y="433388"/>
                        <a:pt x="1014413" y="338138"/>
                      </a:cubicBezTo>
                      <a:lnTo>
                        <a:pt x="833438" y="190500"/>
                      </a:lnTo>
                      <a:lnTo>
                        <a:pt x="0" y="190500"/>
                      </a:lnTo>
                      <a:lnTo>
                        <a:pt x="0" y="0"/>
                      </a:lnTo>
                      <a:lnTo>
                        <a:pt x="300038" y="0"/>
                      </a:lnTo>
                    </a:path>
                  </a:pathLst>
                </a:cu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black"/>
                    </a:solidFill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7"/>
                <p:cNvSpPr/>
                <p:nvPr/>
              </p:nvSpPr>
              <p:spPr>
                <a:xfrm flipV="1">
                  <a:off x="5734052" y="1414459"/>
                  <a:ext cx="1014413" cy="657225"/>
                </a:xfrm>
                <a:custGeom>
                  <a:avLst/>
                  <a:gdLst>
                    <a:gd name="connsiteX0" fmla="*/ 766763 w 1014413"/>
                    <a:gd name="connsiteY0" fmla="*/ 623888 h 623888"/>
                    <a:gd name="connsiteX1" fmla="*/ 1009650 w 1014413"/>
                    <a:gd name="connsiteY1" fmla="*/ 623888 h 623888"/>
                    <a:gd name="connsiteX2" fmla="*/ 1014413 w 1014413"/>
                    <a:gd name="connsiteY2" fmla="*/ 338138 h 623888"/>
                    <a:gd name="connsiteX3" fmla="*/ 833438 w 1014413"/>
                    <a:gd name="connsiteY3" fmla="*/ 190500 h 623888"/>
                    <a:gd name="connsiteX4" fmla="*/ 0 w 1014413"/>
                    <a:gd name="connsiteY4" fmla="*/ 190500 h 623888"/>
                    <a:gd name="connsiteX5" fmla="*/ 0 w 1014413"/>
                    <a:gd name="connsiteY5" fmla="*/ 0 h 623888"/>
                    <a:gd name="connsiteX6" fmla="*/ 300038 w 1014413"/>
                    <a:gd name="connsiteY6" fmla="*/ 0 h 623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4413" h="623888">
                      <a:moveTo>
                        <a:pt x="766763" y="623888"/>
                      </a:moveTo>
                      <a:lnTo>
                        <a:pt x="1009650" y="623888"/>
                      </a:lnTo>
                      <a:cubicBezTo>
                        <a:pt x="1011238" y="528638"/>
                        <a:pt x="1012825" y="433388"/>
                        <a:pt x="1014413" y="338138"/>
                      </a:cubicBezTo>
                      <a:lnTo>
                        <a:pt x="833438" y="190500"/>
                      </a:lnTo>
                      <a:lnTo>
                        <a:pt x="0" y="190500"/>
                      </a:lnTo>
                      <a:lnTo>
                        <a:pt x="0" y="0"/>
                      </a:lnTo>
                      <a:lnTo>
                        <a:pt x="300038" y="0"/>
                      </a:lnTo>
                    </a:path>
                  </a:pathLst>
                </a:cu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black"/>
                    </a:solidFill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" name="Rectangle 58"/>
              <p:cNvSpPr/>
              <p:nvPr/>
            </p:nvSpPr>
            <p:spPr>
              <a:xfrm>
                <a:off x="6214970" y="2198542"/>
                <a:ext cx="42992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kern="1200" dirty="0" err="1">
                    <a:solidFill>
                      <a:srgbClr val="000000"/>
                    </a:solidFill>
                    <a:ea typeface="+mn-ea"/>
                    <a:cs typeface="Arial"/>
                  </a:rPr>
                  <a:t>TetR</a:t>
                </a:r>
                <a:endParaRPr lang="en-US" sz="1000" b="1" kern="1200" dirty="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221711" y="1447800"/>
                <a:ext cx="38824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kern="1200" dirty="0" err="1">
                    <a:solidFill>
                      <a:srgbClr val="000000"/>
                    </a:solidFill>
                    <a:ea typeface="+mn-ea"/>
                    <a:cs typeface="Arial"/>
                  </a:rPr>
                  <a:t>LacI</a:t>
                </a:r>
                <a:endParaRPr lang="en-US" sz="1000" b="1" kern="1200" dirty="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10" name="Group 67"/>
          <p:cNvGrpSpPr/>
          <p:nvPr/>
        </p:nvGrpSpPr>
        <p:grpSpPr>
          <a:xfrm>
            <a:off x="95657" y="2793458"/>
            <a:ext cx="5085943" cy="4143375"/>
            <a:chOff x="95657" y="2793458"/>
            <a:chExt cx="5085943" cy="4143375"/>
          </a:xfrm>
        </p:grpSpPr>
        <p:grpSp>
          <p:nvGrpSpPr>
            <p:cNvPr id="11" name="Group 24"/>
            <p:cNvGrpSpPr>
              <a:grpSpLocks/>
            </p:cNvGrpSpPr>
            <p:nvPr/>
          </p:nvGrpSpPr>
          <p:grpSpPr bwMode="auto">
            <a:xfrm>
              <a:off x="641350" y="2793458"/>
              <a:ext cx="4540250" cy="4143375"/>
              <a:chOff x="533400" y="733425"/>
              <a:chExt cx="4540830" cy="4143375"/>
            </a:xfrm>
          </p:grpSpPr>
          <p:pic>
            <p:nvPicPr>
              <p:cNvPr id="626692" name="Picture 12" descr="Toggle-switch-bistability-H-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3007"/>
              <a:stretch>
                <a:fillRect/>
              </a:stretch>
            </p:blipFill>
            <p:spPr bwMode="auto">
              <a:xfrm>
                <a:off x="533400" y="733425"/>
                <a:ext cx="4540830" cy="4143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6693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907627" y="1695093"/>
                <a:ext cx="457868" cy="2381272"/>
              </a:xfrm>
              <a:prstGeom prst="rect">
                <a:avLst/>
              </a:prstGeom>
              <a:solidFill>
                <a:schemeClr val="bg2">
                  <a:alpha val="23137"/>
                </a:schemeClr>
              </a:solidFill>
              <a:ln w="1905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b="1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669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2281233" y="1695093"/>
                <a:ext cx="869950" cy="2381272"/>
              </a:xfrm>
              <a:prstGeom prst="rect">
                <a:avLst/>
              </a:prstGeom>
              <a:solidFill>
                <a:srgbClr val="FFFF99">
                  <a:alpha val="23137"/>
                </a:srgbClr>
              </a:solidFill>
              <a:ln w="1905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kern="1200">
                  <a:solidFill>
                    <a:srgbClr val="000000"/>
                  </a:solidFill>
                  <a:ea typeface="+mn-ea"/>
                  <a:cs typeface="Arial"/>
                </a:endParaRPr>
              </a:p>
            </p:txBody>
          </p:sp>
          <p:sp>
            <p:nvSpPr>
              <p:cNvPr id="626695" name="TextBox 10"/>
              <p:cNvSpPr txBox="1">
                <a:spLocks noChangeArrowheads="1"/>
              </p:cNvSpPr>
              <p:nvPr/>
            </p:nvSpPr>
            <p:spPr bwMode="auto">
              <a:xfrm>
                <a:off x="873168" y="1441450"/>
                <a:ext cx="4208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200">
                    <a:solidFill>
                      <a:srgbClr val="000000"/>
                    </a:solidFill>
                    <a:ea typeface="+mn-ea"/>
                    <a:cs typeface="Arial"/>
                  </a:rPr>
                  <a:t>aTc</a:t>
                </a:r>
              </a:p>
            </p:txBody>
          </p:sp>
          <p:sp>
            <p:nvSpPr>
              <p:cNvPr id="626696" name="TextBox 11"/>
              <p:cNvSpPr txBox="1">
                <a:spLocks noChangeArrowheads="1"/>
              </p:cNvSpPr>
              <p:nvPr/>
            </p:nvSpPr>
            <p:spPr bwMode="auto">
              <a:xfrm>
                <a:off x="2416416" y="1441450"/>
                <a:ext cx="52553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200">
                    <a:solidFill>
                      <a:srgbClr val="000000"/>
                    </a:solidFill>
                    <a:ea typeface="+mn-ea"/>
                    <a:cs typeface="Arial"/>
                  </a:rPr>
                  <a:t>IPTG</a:t>
                </a:r>
              </a:p>
            </p:txBody>
          </p:sp>
        </p:grpSp>
        <p:pic>
          <p:nvPicPr>
            <p:cNvPr id="67" name="Picture 8" descr="Toggle-switch-bistability-L-H"/>
            <p:cNvPicPr>
              <a:picLocks noChangeAspect="1" noChangeArrowheads="1"/>
            </p:cNvPicPr>
            <p:nvPr/>
          </p:nvPicPr>
          <p:blipFill>
            <a:blip r:embed="rId3" cstate="print"/>
            <a:srcRect l="3423" r="86714"/>
            <a:stretch>
              <a:fillRect/>
            </a:stretch>
          </p:blipFill>
          <p:spPr bwMode="auto">
            <a:xfrm>
              <a:off x="95657" y="2799944"/>
              <a:ext cx="513943" cy="4122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600" dirty="0">
                <a:latin typeface="+mn-lt"/>
                <a:ea typeface="+mn-ea"/>
                <a:cs typeface="Arial"/>
              </a:rPr>
              <a:t>Logic to regulate differentiation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7495" y="1079307"/>
            <a:ext cx="8413708" cy="5330423"/>
            <a:chOff x="337495" y="1079307"/>
            <a:chExt cx="8413708" cy="5330423"/>
          </a:xfrm>
        </p:grpSpPr>
        <p:sp>
          <p:nvSpPr>
            <p:cNvPr id="34" name="Flowchart: Alternate Process 33"/>
            <p:cNvSpPr/>
            <p:nvPr/>
          </p:nvSpPr>
          <p:spPr>
            <a:xfrm>
              <a:off x="912345" y="4580663"/>
              <a:ext cx="3461880" cy="1242192"/>
            </a:xfrm>
            <a:prstGeom prst="flowChartAlternateProcess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5" name="Flowchart: Alternate Process 34"/>
            <p:cNvSpPr/>
            <p:nvPr/>
          </p:nvSpPr>
          <p:spPr>
            <a:xfrm>
              <a:off x="912345" y="1746650"/>
              <a:ext cx="3461880" cy="1213983"/>
            </a:xfrm>
            <a:prstGeom prst="flowChartAlternateProcess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tlCol="0" anchor="ctr"/>
            <a:lstStyle/>
            <a:p>
              <a:pPr algn="ctr" rtl="0" fontAlgn="base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b="1" kern="1200" dirty="0" smtClean="0">
                <a:solidFill>
                  <a:prstClr val="black"/>
                </a:solidFill>
                <a:latin typeface="Trebuchet MS"/>
                <a:ea typeface="+mn-ea"/>
                <a:cs typeface="+mn-cs"/>
              </a:endParaRPr>
            </a:p>
            <a:p>
              <a:pPr algn="ctr" rtl="0" fontAlgn="base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14835" y="1955686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kern="1200" dirty="0">
                  <a:solidFill>
                    <a:srgbClr val="000000"/>
                  </a:solidFill>
                  <a:latin typeface="Times New Roman"/>
                  <a:ea typeface="+mn-ea"/>
                  <a:cs typeface="+mn-cs"/>
                </a:rPr>
                <a:t>high?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93511" y="5207772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kern="1200" dirty="0">
                  <a:solidFill>
                    <a:srgbClr val="000000"/>
                  </a:solidFill>
                  <a:latin typeface="Times New Roman"/>
                  <a:ea typeface="+mn-ea"/>
                  <a:cs typeface="+mn-cs"/>
                </a:rPr>
                <a:t>high?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004426" y="1863192"/>
              <a:ext cx="18911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rebuchet MS" pitchFamily="34" charset="0"/>
                </a:rPr>
                <a:t>Uncommitted</a:t>
              </a:r>
            </a:p>
            <a:p>
              <a:r>
                <a:rPr lang="en-US" b="1" dirty="0" smtClean="0">
                  <a:latin typeface="Trebuchet MS" pitchFamily="34" charset="0"/>
                </a:rPr>
                <a:t>population control</a:t>
              </a:r>
              <a:endParaRPr lang="en-US" b="1" dirty="0">
                <a:latin typeface="Trebuchet MS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04426" y="4866986"/>
              <a:ext cx="1891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rebuchet MS" pitchFamily="34" charset="0"/>
                </a:rPr>
                <a:t>Committed population</a:t>
              </a:r>
              <a:endParaRPr lang="en-US" b="1" dirty="0">
                <a:latin typeface="Trebuchet MS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875983" y="1863193"/>
              <a:ext cx="1306476" cy="783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875983" y="4685181"/>
              <a:ext cx="1306476" cy="783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875984" y="2629659"/>
              <a:ext cx="1306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Times New Roman"/>
                </a:rPr>
                <a:t>UPD</a:t>
              </a:r>
              <a:endParaRPr lang="en-US" b="1" dirty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875984" y="5469067"/>
              <a:ext cx="1254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Times New Roman"/>
                </a:rPr>
                <a:t>CPD</a:t>
              </a:r>
              <a:endParaRPr lang="en-US" b="1" dirty="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 rot="16200000">
              <a:off x="2432670" y="207228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Times New Roman"/>
                </a:rPr>
                <a:t>f</a:t>
              </a:r>
              <a:r>
                <a:rPr lang="en-US" b="1" kern="1200" dirty="0" smtClean="0">
                  <a:solidFill>
                    <a:srgbClr val="000000"/>
                  </a:solidFill>
                  <a:latin typeface="Times New Roman"/>
                  <a:ea typeface="+mn-ea"/>
                  <a:cs typeface="+mn-cs"/>
                </a:rPr>
                <a:t>(x)</a:t>
              </a:r>
              <a:endParaRPr lang="en-US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2432670" y="489427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Times New Roman"/>
                </a:rPr>
                <a:t>f</a:t>
              </a:r>
              <a:r>
                <a:rPr lang="en-US" b="1" kern="1200" dirty="0" smtClean="0">
                  <a:solidFill>
                    <a:srgbClr val="000000"/>
                  </a:solidFill>
                  <a:latin typeface="Times New Roman"/>
                  <a:ea typeface="+mn-ea"/>
                  <a:cs typeface="+mn-cs"/>
                </a:rPr>
                <a:t>(x)</a:t>
              </a:r>
              <a:endParaRPr lang="en-US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51049" y="1131566"/>
              <a:ext cx="8100154" cy="5278164"/>
            </a:xfrm>
            <a:prstGeom prst="roundRect">
              <a:avLst/>
            </a:prstGeom>
            <a:noFill/>
            <a:ln w="101600" cmpd="tri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8" name="Arc 107"/>
            <p:cNvSpPr/>
            <p:nvPr/>
          </p:nvSpPr>
          <p:spPr>
            <a:xfrm>
              <a:off x="337495" y="1079307"/>
              <a:ext cx="992922" cy="990832"/>
            </a:xfrm>
            <a:prstGeom prst="arc">
              <a:avLst>
                <a:gd name="adj1" fmla="val 5549363"/>
                <a:gd name="adj2" fmla="val 492872"/>
              </a:avLst>
            </a:prstGeom>
            <a:ln w="63500">
              <a:prstDash val="sysDash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9" name="Arc 108"/>
            <p:cNvSpPr/>
            <p:nvPr/>
          </p:nvSpPr>
          <p:spPr>
            <a:xfrm flipV="1">
              <a:off x="389754" y="5418898"/>
              <a:ext cx="992922" cy="990832"/>
            </a:xfrm>
            <a:prstGeom prst="arc">
              <a:avLst>
                <a:gd name="adj1" fmla="val 5549363"/>
                <a:gd name="adj2" fmla="val 0"/>
              </a:avLst>
            </a:prstGeom>
            <a:ln w="63500">
              <a:prstDash val="sysDash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2884524" y="1974460"/>
              <a:ext cx="1306476" cy="557430"/>
            </a:xfrm>
            <a:custGeom>
              <a:avLst/>
              <a:gdLst>
                <a:gd name="connsiteX0" fmla="*/ 0 w 1803400"/>
                <a:gd name="connsiteY0" fmla="*/ 419100 h 452967"/>
                <a:gd name="connsiteX1" fmla="*/ 838200 w 1803400"/>
                <a:gd name="connsiteY1" fmla="*/ 393700 h 452967"/>
                <a:gd name="connsiteX2" fmla="*/ 1016000 w 1803400"/>
                <a:gd name="connsiteY2" fmla="*/ 63500 h 452967"/>
                <a:gd name="connsiteX3" fmla="*/ 1803400 w 1803400"/>
                <a:gd name="connsiteY3" fmla="*/ 12700 h 4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3400" h="452967">
                  <a:moveTo>
                    <a:pt x="0" y="419100"/>
                  </a:moveTo>
                  <a:cubicBezTo>
                    <a:pt x="334433" y="436033"/>
                    <a:pt x="668867" y="452967"/>
                    <a:pt x="838200" y="393700"/>
                  </a:cubicBezTo>
                  <a:cubicBezTo>
                    <a:pt x="1007533" y="334433"/>
                    <a:pt x="855133" y="127000"/>
                    <a:pt x="1016000" y="63500"/>
                  </a:cubicBezTo>
                  <a:cubicBezTo>
                    <a:pt x="1176867" y="0"/>
                    <a:pt x="1490133" y="6350"/>
                    <a:pt x="1803400" y="12700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2884524" y="4813868"/>
              <a:ext cx="1306476" cy="557430"/>
            </a:xfrm>
            <a:custGeom>
              <a:avLst/>
              <a:gdLst>
                <a:gd name="connsiteX0" fmla="*/ 0 w 1803400"/>
                <a:gd name="connsiteY0" fmla="*/ 419100 h 452967"/>
                <a:gd name="connsiteX1" fmla="*/ 838200 w 1803400"/>
                <a:gd name="connsiteY1" fmla="*/ 393700 h 452967"/>
                <a:gd name="connsiteX2" fmla="*/ 1016000 w 1803400"/>
                <a:gd name="connsiteY2" fmla="*/ 63500 h 452967"/>
                <a:gd name="connsiteX3" fmla="*/ 1803400 w 1803400"/>
                <a:gd name="connsiteY3" fmla="*/ 12700 h 4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3400" h="452967">
                  <a:moveTo>
                    <a:pt x="0" y="419100"/>
                  </a:moveTo>
                  <a:cubicBezTo>
                    <a:pt x="334433" y="436033"/>
                    <a:pt x="668867" y="452967"/>
                    <a:pt x="838200" y="393700"/>
                  </a:cubicBezTo>
                  <a:cubicBezTo>
                    <a:pt x="1007533" y="334433"/>
                    <a:pt x="855133" y="127000"/>
                    <a:pt x="1016000" y="63500"/>
                  </a:cubicBezTo>
                  <a:cubicBezTo>
                    <a:pt x="1176867" y="0"/>
                    <a:pt x="1490133" y="6350"/>
                    <a:pt x="1803400" y="12700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3" name="Group 114"/>
            <p:cNvGrpSpPr/>
            <p:nvPr/>
          </p:nvGrpSpPr>
          <p:grpSpPr>
            <a:xfrm>
              <a:off x="4640512" y="4098307"/>
              <a:ext cx="563461" cy="522590"/>
              <a:chOff x="2848457" y="3581400"/>
              <a:chExt cx="821596" cy="76200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3517653" y="3886596"/>
                <a:ext cx="152400" cy="151606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kern="1200">
                  <a:solidFill>
                    <a:prstClr val="white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rot="5400000">
                <a:off x="2857500" y="3695700"/>
                <a:ext cx="762000" cy="5334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kern="1200">
                  <a:solidFill>
                    <a:prstClr val="white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848457" y="3778620"/>
                <a:ext cx="678306" cy="381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b="1" kern="1200" dirty="0">
                    <a:solidFill>
                      <a:prstClr val="black"/>
                    </a:solidFill>
                    <a:latin typeface="Trebuchet MS"/>
                    <a:ea typeface="+mn-ea"/>
                    <a:cs typeface="+mn-cs"/>
                  </a:rPr>
                  <a:t>NOT</a:t>
                </a:r>
              </a:p>
            </p:txBody>
          </p:sp>
        </p:grpSp>
        <p:sp>
          <p:nvSpPr>
            <p:cNvPr id="90" name="Freeform 89"/>
            <p:cNvSpPr/>
            <p:nvPr/>
          </p:nvSpPr>
          <p:spPr>
            <a:xfrm>
              <a:off x="4368045" y="2325091"/>
              <a:ext cx="836217" cy="938195"/>
            </a:xfrm>
            <a:custGeom>
              <a:avLst/>
              <a:gdLst>
                <a:gd name="connsiteX0" fmla="*/ 0 w 836217"/>
                <a:gd name="connsiteY0" fmla="*/ 0 h 938195"/>
                <a:gd name="connsiteX1" fmla="*/ 224351 w 836217"/>
                <a:gd name="connsiteY1" fmla="*/ 0 h 938195"/>
                <a:gd name="connsiteX2" fmla="*/ 224351 w 836217"/>
                <a:gd name="connsiteY2" fmla="*/ 938195 h 938195"/>
                <a:gd name="connsiteX3" fmla="*/ 836217 w 836217"/>
                <a:gd name="connsiteY3" fmla="*/ 938195 h 93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6217" h="938195">
                  <a:moveTo>
                    <a:pt x="0" y="0"/>
                  </a:moveTo>
                  <a:lnTo>
                    <a:pt x="224351" y="0"/>
                  </a:lnTo>
                  <a:lnTo>
                    <a:pt x="224351" y="938195"/>
                  </a:lnTo>
                  <a:lnTo>
                    <a:pt x="836217" y="938195"/>
                  </a:lnTo>
                </a:path>
              </a:pathLst>
            </a:custGeom>
            <a:ln>
              <a:headEnd type="none" w="med" len="med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4374843" y="4364645"/>
              <a:ext cx="343325" cy="778430"/>
            </a:xfrm>
            <a:custGeom>
              <a:avLst/>
              <a:gdLst>
                <a:gd name="connsiteX0" fmla="*/ 0 w 343325"/>
                <a:gd name="connsiteY0" fmla="*/ 778430 h 778430"/>
                <a:gd name="connsiteX1" fmla="*/ 217553 w 343325"/>
                <a:gd name="connsiteY1" fmla="*/ 778430 h 778430"/>
                <a:gd name="connsiteX2" fmla="*/ 217553 w 343325"/>
                <a:gd name="connsiteY2" fmla="*/ 0 h 778430"/>
                <a:gd name="connsiteX3" fmla="*/ 343325 w 343325"/>
                <a:gd name="connsiteY3" fmla="*/ 0 h 77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325" h="778430">
                  <a:moveTo>
                    <a:pt x="0" y="778430"/>
                  </a:moveTo>
                  <a:lnTo>
                    <a:pt x="217553" y="778430"/>
                  </a:lnTo>
                  <a:lnTo>
                    <a:pt x="217553" y="0"/>
                  </a:lnTo>
                  <a:lnTo>
                    <a:pt x="343325" y="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1016863" y="3102323"/>
              <a:ext cx="4202047" cy="1363151"/>
              <a:chOff x="1016863" y="3102323"/>
              <a:chExt cx="4202047" cy="136315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066583" y="3102323"/>
                <a:ext cx="10999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latin typeface="Trebuchet MS" pitchFamily="34" charset="0"/>
                    <a:cs typeface="+mn-cs"/>
                  </a:rPr>
                  <a:t>O</a:t>
                </a:r>
                <a:r>
                  <a:rPr lang="en-US" sz="1600" b="1" kern="1200" dirty="0" smtClean="0">
                    <a:solidFill>
                      <a:srgbClr val="000000"/>
                    </a:solidFill>
                    <a:latin typeface="Trebuchet MS" pitchFamily="34" charset="0"/>
                    <a:cs typeface="+mn-cs"/>
                  </a:rPr>
                  <a:t>scillator</a:t>
                </a:r>
                <a:endParaRPr lang="en-US" sz="1600" b="1" kern="1200" dirty="0">
                  <a:solidFill>
                    <a:srgbClr val="000000"/>
                  </a:solidFill>
                  <a:latin typeface="Trebuchet MS" pitchFamily="34" charset="0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228984" y="3433385"/>
                <a:ext cx="7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i="1" kern="1200" dirty="0">
                    <a:solidFill>
                      <a:srgbClr val="000000"/>
                    </a:solidFill>
                    <a:latin typeface="Times New Roman"/>
                    <a:ea typeface="+mn-ea"/>
                    <a:cs typeface="+mn-cs"/>
                  </a:rPr>
                  <a:t>high?</a:t>
                </a:r>
              </a:p>
            </p:txBody>
          </p:sp>
          <p:cxnSp>
            <p:nvCxnSpPr>
              <p:cNvPr id="43" name="Straight Connector 42"/>
              <p:cNvCxnSpPr>
                <a:endCxn id="46" idx="3"/>
              </p:cNvCxnSpPr>
              <p:nvPr/>
            </p:nvCxnSpPr>
            <p:spPr bwMode="auto">
              <a:xfrm rot="10800000">
                <a:off x="4256924" y="3786107"/>
                <a:ext cx="961986" cy="1089"/>
              </a:xfrm>
              <a:prstGeom prst="line">
                <a:avLst/>
              </a:prstGeom>
              <a:ln w="50800">
                <a:solidFill>
                  <a:schemeClr val="tx1"/>
                </a:solidFill>
                <a:headEnd type="triangle" w="lg" len="lg"/>
                <a:tailEnd type="none" w="med" len="med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46" name="Rectangle 45"/>
              <p:cNvSpPr/>
              <p:nvPr/>
            </p:nvSpPr>
            <p:spPr bwMode="auto">
              <a:xfrm>
                <a:off x="1016863" y="3106739"/>
                <a:ext cx="3240061" cy="1358735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144314" y="3437713"/>
                <a:ext cx="2955833" cy="8884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73640" y="3581400"/>
              <a:ext cx="2905063" cy="718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4" name="Group 83"/>
            <p:cNvGrpSpPr/>
            <p:nvPr/>
          </p:nvGrpSpPr>
          <p:grpSpPr>
            <a:xfrm>
              <a:off x="6284995" y="3464064"/>
              <a:ext cx="2330754" cy="731627"/>
              <a:chOff x="6284995" y="3464064"/>
              <a:chExt cx="2330754" cy="731627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10800000">
                <a:off x="6284995" y="3805727"/>
                <a:ext cx="501687" cy="1089"/>
              </a:xfrm>
              <a:prstGeom prst="line">
                <a:avLst/>
              </a:prstGeom>
              <a:ln w="31750">
                <a:headEnd type="triangle" w="lg" len="lg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Flowchart: Process 57"/>
              <p:cNvSpPr/>
              <p:nvPr/>
            </p:nvSpPr>
            <p:spPr>
              <a:xfrm>
                <a:off x="6786682" y="3464064"/>
                <a:ext cx="1829067" cy="731627"/>
              </a:xfrm>
              <a:prstGeom prst="flowChartProcess">
                <a:avLst/>
              </a:prstGeom>
              <a:solidFill>
                <a:srgbClr val="7030A0">
                  <a:alpha val="35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 dirty="0">
                    <a:solidFill>
                      <a:prstClr val="black"/>
                    </a:solidFill>
                    <a:latin typeface="Trebuchet MS"/>
                    <a:ea typeface="+mn-ea"/>
                    <a:cs typeface="+mn-cs"/>
                  </a:rPr>
                  <a:t>Toggle             . switch</a:t>
                </a:r>
              </a:p>
            </p:txBody>
          </p:sp>
          <p:grpSp>
            <p:nvGrpSpPr>
              <p:cNvPr id="59" name="Group 82"/>
              <p:cNvGrpSpPr/>
              <p:nvPr/>
            </p:nvGrpSpPr>
            <p:grpSpPr>
              <a:xfrm>
                <a:off x="7588525" y="3599094"/>
                <a:ext cx="915241" cy="455166"/>
                <a:chOff x="304800" y="3810000"/>
                <a:chExt cx="2743200" cy="1752600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304800" y="4419600"/>
                  <a:ext cx="990600" cy="53340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accent4">
                        <a:lumMod val="75000"/>
                      </a:schemeClr>
                    </a:gs>
                    <a:gs pos="43000">
                      <a:srgbClr val="00B0F0"/>
                    </a:gs>
                    <a:gs pos="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 kern="1200" dirty="0">
                    <a:solidFill>
                      <a:prstClr val="black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2057400" y="4419600"/>
                  <a:ext cx="990600" cy="53340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accent4">
                        <a:lumMod val="75000"/>
                      </a:schemeClr>
                    </a:gs>
                    <a:gs pos="50000">
                      <a:srgbClr val="00FF00"/>
                    </a:gs>
                    <a:gs pos="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 kern="1200" dirty="0">
                    <a:solidFill>
                      <a:prstClr val="black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 bwMode="auto">
                <a:xfrm rot="10800000">
                  <a:off x="685800" y="4267200"/>
                  <a:ext cx="457200" cy="1588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4" name="Straight Connector 63"/>
                <p:cNvCxnSpPr/>
                <p:nvPr/>
              </p:nvCxnSpPr>
              <p:spPr bwMode="auto">
                <a:xfrm>
                  <a:off x="914400" y="3921713"/>
                  <a:ext cx="1600200" cy="1587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5" name="Straight Connector 64"/>
                <p:cNvCxnSpPr/>
                <p:nvPr/>
              </p:nvCxnSpPr>
              <p:spPr bwMode="auto">
                <a:xfrm>
                  <a:off x="914400" y="5468643"/>
                  <a:ext cx="1600200" cy="1587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>
                  <a:off x="2313643" y="5105399"/>
                  <a:ext cx="380999" cy="1587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" name="Straight Connector 66"/>
                <p:cNvCxnSpPr/>
                <p:nvPr/>
              </p:nvCxnSpPr>
              <p:spPr bwMode="auto">
                <a:xfrm rot="5400000" flipH="1" flipV="1">
                  <a:off x="2248297" y="4152503"/>
                  <a:ext cx="533400" cy="794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8" name="Straight Connector 67"/>
                <p:cNvCxnSpPr/>
                <p:nvPr/>
              </p:nvCxnSpPr>
              <p:spPr bwMode="auto">
                <a:xfrm rot="5400000" flipH="1" flipV="1">
                  <a:off x="724297" y="4076303"/>
                  <a:ext cx="381000" cy="794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" name="Straight Connector 68"/>
                <p:cNvCxnSpPr/>
                <p:nvPr/>
              </p:nvCxnSpPr>
              <p:spPr bwMode="auto">
                <a:xfrm rot="5400000" flipH="1" flipV="1">
                  <a:off x="661918" y="5219302"/>
                  <a:ext cx="533400" cy="793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0" name="Straight Connector 69"/>
                <p:cNvCxnSpPr/>
                <p:nvPr/>
              </p:nvCxnSpPr>
              <p:spPr bwMode="auto">
                <a:xfrm rot="5400000" flipH="1" flipV="1">
                  <a:off x="2311072" y="5295106"/>
                  <a:ext cx="381000" cy="1589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73" name="Oval 72"/>
                <p:cNvSpPr/>
                <p:nvPr/>
              </p:nvSpPr>
              <p:spPr>
                <a:xfrm>
                  <a:off x="1676400" y="3810000"/>
                  <a:ext cx="228600" cy="228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kern="1200">
                    <a:solidFill>
                      <a:prstClr val="white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1676400" y="5334000"/>
                  <a:ext cx="228600" cy="228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kern="1200">
                    <a:solidFill>
                      <a:prstClr val="white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6" name="Group 85"/>
            <p:cNvGrpSpPr/>
            <p:nvPr/>
          </p:nvGrpSpPr>
          <p:grpSpPr>
            <a:xfrm>
              <a:off x="3404103" y="1447800"/>
              <a:ext cx="4871962" cy="4694976"/>
              <a:chOff x="3404103" y="1447800"/>
              <a:chExt cx="4871962" cy="4694976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7379461" y="4349691"/>
                <a:ext cx="7316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kern="1200" dirty="0">
                    <a:solidFill>
                      <a:prstClr val="black"/>
                    </a:solidFill>
                    <a:latin typeface="Trebuchet MS"/>
                    <a:ea typeface="+mn-ea"/>
                    <a:cs typeface="+mn-cs"/>
                  </a:rPr>
                  <a:t>“1”</a:t>
                </a:r>
              </a:p>
            </p:txBody>
          </p:sp>
          <p:sp>
            <p:nvSpPr>
              <p:cNvPr id="47" name="Right Arrow 46"/>
              <p:cNvSpPr/>
              <p:nvPr/>
            </p:nvSpPr>
            <p:spPr>
              <a:xfrm rot="5400000" flipV="1">
                <a:off x="7938169" y="4429104"/>
                <a:ext cx="307690" cy="252755"/>
              </a:xfrm>
              <a:prstGeom prst="rightArrow">
                <a:avLst>
                  <a:gd name="adj1" fmla="val 23134"/>
                  <a:gd name="adj2" fmla="val 56716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kern="1200">
                  <a:solidFill>
                    <a:prstClr val="white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3404103" y="1447800"/>
                <a:ext cx="4871962" cy="4694976"/>
                <a:chOff x="3404103" y="1447800"/>
                <a:chExt cx="4871962" cy="4694976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rot="5400000" flipH="1" flipV="1">
                  <a:off x="7754829" y="3111696"/>
                  <a:ext cx="676656" cy="1089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Freeform 78"/>
                <p:cNvSpPr/>
                <p:nvPr/>
              </p:nvSpPr>
              <p:spPr>
                <a:xfrm>
                  <a:off x="3404103" y="5662943"/>
                  <a:ext cx="4685168" cy="479833"/>
                </a:xfrm>
                <a:custGeom>
                  <a:avLst/>
                  <a:gdLst>
                    <a:gd name="connsiteX0" fmla="*/ 4685168 w 4685168"/>
                    <a:gd name="connsiteY0" fmla="*/ 0 h 479833"/>
                    <a:gd name="connsiteX1" fmla="*/ 4685168 w 4685168"/>
                    <a:gd name="connsiteY1" fmla="*/ 479833 h 479833"/>
                    <a:gd name="connsiteX2" fmla="*/ 0 w 4685168"/>
                    <a:gd name="connsiteY2" fmla="*/ 470780 h 479833"/>
                    <a:gd name="connsiteX3" fmla="*/ 0 w 4685168"/>
                    <a:gd name="connsiteY3" fmla="*/ 190122 h 479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85168" h="479833">
                      <a:moveTo>
                        <a:pt x="4685168" y="0"/>
                      </a:moveTo>
                      <a:lnTo>
                        <a:pt x="4685168" y="479833"/>
                      </a:lnTo>
                      <a:lnTo>
                        <a:pt x="0" y="470780"/>
                      </a:lnTo>
                      <a:lnTo>
                        <a:pt x="0" y="190122"/>
                      </a:lnTo>
                    </a:path>
                  </a:pathLst>
                </a:custGeom>
                <a:ln>
                  <a:headEnd type="none" w="med" len="med"/>
                  <a:tailEnd type="triangle" w="lg" len="lg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6096000" y="1946721"/>
                  <a:ext cx="2180065" cy="818244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rtl="0" fontAlgn="base">
                    <a:lnSpc>
                      <a:spcPts val="17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  <a:t>No commitment </a:t>
                  </a:r>
                  <a:b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</a:br>
                  <a: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  <a:t>+</a:t>
                  </a:r>
                  <a:b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</a:br>
                  <a: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  <a:t>Self-renewal</a:t>
                  </a:r>
                  <a:endParaRPr lang="en-US" b="1" kern="1200" dirty="0">
                    <a:solidFill>
                      <a:prstClr val="black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370496" y="2929468"/>
                  <a:ext cx="73162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kern="1200" dirty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  <a:t>“0”</a:t>
                  </a:r>
                </a:p>
              </p:txBody>
            </p:sp>
            <p:sp>
              <p:nvSpPr>
                <p:cNvPr id="51" name="Right Arrow 50"/>
                <p:cNvSpPr/>
                <p:nvPr/>
              </p:nvSpPr>
              <p:spPr>
                <a:xfrm rot="16200000" flipV="1">
                  <a:off x="7938668" y="2981342"/>
                  <a:ext cx="305840" cy="252755"/>
                </a:xfrm>
                <a:prstGeom prst="rightArrow">
                  <a:avLst>
                    <a:gd name="adj1" fmla="val 23134"/>
                    <a:gd name="adj2" fmla="val 56716"/>
                  </a:avLst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kern="1200">
                    <a:solidFill>
                      <a:prstClr val="white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6096000" y="4882193"/>
                  <a:ext cx="2176272" cy="822960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rtl="0" fontAlgn="base">
                    <a:lnSpc>
                      <a:spcPts val="17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  <a:t>Commitment </a:t>
                  </a:r>
                  <a:b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</a:br>
                  <a: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  <a:t>+</a:t>
                  </a:r>
                  <a:b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</a:br>
                  <a:r>
                    <a:rPr lang="en-US" b="1" kern="1200" dirty="0" smtClean="0">
                      <a:solidFill>
                        <a:prstClr val="black"/>
                      </a:solidFill>
                      <a:latin typeface="Trebuchet MS"/>
                      <a:ea typeface="+mn-ea"/>
                      <a:cs typeface="+mn-cs"/>
                    </a:rPr>
                    <a:t>Differentiation</a:t>
                  </a:r>
                  <a:endParaRPr lang="en-US" b="1" kern="1200" dirty="0">
                    <a:solidFill>
                      <a:prstClr val="black"/>
                    </a:solidFill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flipV="1">
                  <a:off x="3411070" y="1447800"/>
                  <a:ext cx="4685168" cy="479833"/>
                </a:xfrm>
                <a:custGeom>
                  <a:avLst/>
                  <a:gdLst>
                    <a:gd name="connsiteX0" fmla="*/ 4685168 w 4685168"/>
                    <a:gd name="connsiteY0" fmla="*/ 0 h 479833"/>
                    <a:gd name="connsiteX1" fmla="*/ 4685168 w 4685168"/>
                    <a:gd name="connsiteY1" fmla="*/ 479833 h 479833"/>
                    <a:gd name="connsiteX2" fmla="*/ 0 w 4685168"/>
                    <a:gd name="connsiteY2" fmla="*/ 470780 h 479833"/>
                    <a:gd name="connsiteX3" fmla="*/ 0 w 4685168"/>
                    <a:gd name="connsiteY3" fmla="*/ 190122 h 479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85168" h="479833">
                      <a:moveTo>
                        <a:pt x="4685168" y="0"/>
                      </a:moveTo>
                      <a:lnTo>
                        <a:pt x="4685168" y="479833"/>
                      </a:lnTo>
                      <a:lnTo>
                        <a:pt x="0" y="470780"/>
                      </a:lnTo>
                      <a:lnTo>
                        <a:pt x="0" y="190122"/>
                      </a:lnTo>
                    </a:path>
                  </a:pathLst>
                </a:custGeom>
                <a:ln>
                  <a:headEnd type="none" w="med" len="med"/>
                  <a:tailEnd type="triangle" w="lg" len="lg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8" name="Straight Connector 77"/>
                <p:cNvCxnSpPr/>
                <p:nvPr/>
              </p:nvCxnSpPr>
              <p:spPr>
                <a:xfrm rot="5400000" flipH="1" flipV="1">
                  <a:off x="7755077" y="4528784"/>
                  <a:ext cx="676656" cy="1089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" name="Flowchart: Delay 54"/>
            <p:cNvSpPr/>
            <p:nvPr/>
          </p:nvSpPr>
          <p:spPr>
            <a:xfrm>
              <a:off x="5218910" y="3153032"/>
              <a:ext cx="1306476" cy="1306476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kern="1200" dirty="0">
                  <a:solidFill>
                    <a:prstClr val="black"/>
                  </a:solidFill>
                  <a:latin typeface="Trebuchet MS"/>
                  <a:ea typeface="+mn-ea"/>
                  <a:cs typeface="+mn-cs"/>
                </a:rPr>
                <a:t>AND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505200" y="5334000"/>
            <a:ext cx="4191000" cy="1447800"/>
            <a:chOff x="3505200" y="5334000"/>
            <a:chExt cx="4191000" cy="1447800"/>
          </a:xfrm>
        </p:grpSpPr>
        <p:sp>
          <p:nvSpPr>
            <p:cNvPr id="82" name="Rectangle 81"/>
            <p:cNvSpPr/>
            <p:nvPr/>
          </p:nvSpPr>
          <p:spPr>
            <a:xfrm>
              <a:off x="3505200" y="5334000"/>
              <a:ext cx="4191000" cy="144780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57600" y="5473125"/>
              <a:ext cx="3886200" cy="1169551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tIns="91440" bIns="91440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u="sng" kern="1200" dirty="0">
                  <a:solidFill>
                    <a:srgbClr val="FFFFFF"/>
                  </a:solidFill>
                  <a:ea typeface="+mn-ea"/>
                  <a:cs typeface="+mn-cs"/>
                </a:rPr>
                <a:t>Features: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1600" kern="1200" dirty="0">
                  <a:solidFill>
                    <a:srgbClr val="FFFFFF"/>
                  </a:solidFill>
                  <a:ea typeface="+mn-ea"/>
                  <a:cs typeface="+mn-cs"/>
                </a:rPr>
                <a:t> Decouple commitment from differentiation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1600" kern="1200" dirty="0">
                  <a:solidFill>
                    <a:srgbClr val="FFFFFF"/>
                  </a:solidFill>
                  <a:ea typeface="+mn-ea"/>
                  <a:cs typeface="+mn-cs"/>
                </a:rPr>
                <a:t> Oscillator breaks </a:t>
              </a:r>
              <a:r>
                <a:rPr lang="en-US" sz="1600" kern="1200" dirty="0" smtClean="0">
                  <a:solidFill>
                    <a:srgbClr val="FFFFFF"/>
                  </a:solidFill>
                  <a:ea typeface="+mn-ea"/>
                  <a:cs typeface="+mn-cs"/>
                </a:rPr>
                <a:t>symmetry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rgbClr val="FFFFFF"/>
                  </a:solidFill>
                </a:rPr>
                <a:t> Exploit biological noise in design</a:t>
              </a:r>
              <a:endParaRPr lang="en-US" sz="1600" kern="1200" dirty="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Artificial tissue homeostasis (version 0.2)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57200" y="1066800"/>
            <a:ext cx="8001000" cy="5571485"/>
            <a:chOff x="13563597" y="675951"/>
            <a:chExt cx="10690752" cy="8315649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14554200" y="5857559"/>
              <a:ext cx="3124200" cy="2373086"/>
            </a:xfrm>
            <a:prstGeom prst="flowChartAlternateProcess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tlCol="0" anchor="ctr"/>
            <a:lstStyle/>
            <a:p>
              <a:pPr rtl="0" fontAlgn="base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0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6" name="Flowchart: Alternate Process 5"/>
            <p:cNvSpPr/>
            <p:nvPr/>
          </p:nvSpPr>
          <p:spPr>
            <a:xfrm>
              <a:off x="18516600" y="6162355"/>
              <a:ext cx="4343400" cy="1831728"/>
            </a:xfrm>
            <a:prstGeom prst="flowChartAlternateProcess">
              <a:avLst/>
            </a:prstGeom>
            <a:solidFill>
              <a:srgbClr val="FF0000">
                <a:alpha val="36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 rtl="0"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6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1336000" y="3723959"/>
              <a:ext cx="2702860" cy="1904996"/>
            </a:xfrm>
            <a:prstGeom prst="rect">
              <a:avLst/>
            </a:prstGeom>
            <a:solidFill>
              <a:srgbClr val="7030A0">
                <a:alpha val="39000"/>
              </a:srgb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8" name="Group 114"/>
            <p:cNvGrpSpPr/>
            <p:nvPr/>
          </p:nvGrpSpPr>
          <p:grpSpPr>
            <a:xfrm>
              <a:off x="17983205" y="5215305"/>
              <a:ext cx="584104" cy="707571"/>
              <a:chOff x="2971800" y="3581400"/>
              <a:chExt cx="698253" cy="762000"/>
            </a:xfrm>
            <a:solidFill>
              <a:srgbClr val="00B0F0"/>
            </a:solidFill>
          </p:grpSpPr>
          <p:sp>
            <p:nvSpPr>
              <p:cNvPr id="118" name="Oval 117"/>
              <p:cNvSpPr/>
              <p:nvPr/>
            </p:nvSpPr>
            <p:spPr>
              <a:xfrm>
                <a:off x="3517653" y="3886596"/>
                <a:ext cx="152400" cy="151606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kern="1200">
                  <a:solidFill>
                    <a:prstClr val="white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19" name="Isosceles Triangle 118"/>
              <p:cNvSpPr/>
              <p:nvPr/>
            </p:nvSpPr>
            <p:spPr>
              <a:xfrm rot="5400000">
                <a:off x="2857500" y="3695700"/>
                <a:ext cx="762000" cy="533400"/>
              </a:xfrm>
              <a:prstGeom prst="triangl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kern="1200">
                  <a:solidFill>
                    <a:prstClr val="white"/>
                  </a:solidFill>
                  <a:latin typeface="Trebuchet MS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14902542" y="4104955"/>
              <a:ext cx="2743200" cy="1600200"/>
            </a:xfrm>
            <a:prstGeom prst="rect">
              <a:avLst/>
            </a:prstGeom>
            <a:solidFill>
              <a:srgbClr val="7030A0">
                <a:alpha val="39000"/>
              </a:srgb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Flowchart: Delay 9"/>
            <p:cNvSpPr/>
            <p:nvPr/>
          </p:nvSpPr>
          <p:spPr>
            <a:xfrm>
              <a:off x="18603687" y="3571555"/>
              <a:ext cx="2590800" cy="2438400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7639984" y="2733355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>
              <a:off x="17678400" y="6922768"/>
              <a:ext cx="228600" cy="1588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14554200" y="1579473"/>
              <a:ext cx="3124200" cy="2373086"/>
            </a:xfrm>
            <a:prstGeom prst="flowChartAlternateProcess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tlCol="0" anchor="ctr"/>
            <a:lstStyle/>
            <a:p>
              <a:pPr rtl="0" fontAlgn="base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0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21031200" y="4714555"/>
              <a:ext cx="762000" cy="4"/>
            </a:xfrm>
            <a:prstGeom prst="line">
              <a:avLst/>
            </a:prstGeom>
            <a:ln w="508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22362459" y="4181156"/>
              <a:ext cx="1143000" cy="7519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 flipH="1" flipV="1">
              <a:off x="23391157" y="4295457"/>
              <a:ext cx="228604" cy="1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 flipH="1" flipV="1">
              <a:off x="22248461" y="4274053"/>
              <a:ext cx="227999" cy="15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16200000" flipV="1">
              <a:off x="23391162" y="5209857"/>
              <a:ext cx="228597" cy="1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Rectangle 18"/>
            <p:cNvSpPr/>
            <p:nvPr/>
          </p:nvSpPr>
          <p:spPr>
            <a:xfrm>
              <a:off x="15283541" y="4104955"/>
              <a:ext cx="2362200" cy="459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  <a:cs typeface="+mn-cs"/>
                </a:rPr>
                <a:t>O</a:t>
              </a:r>
              <a:r>
                <a:rPr lang="en-US" sz="1400" b="1" kern="1200" dirty="0" smtClean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scillator</a:t>
              </a:r>
              <a:endParaRPr lang="en-US" sz="14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rot="5400000">
              <a:off x="17220803" y="6236570"/>
              <a:ext cx="1371600" cy="795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17183894" y="3381054"/>
              <a:ext cx="1294606" cy="795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 rot="10800000">
              <a:off x="17830800" y="5019355"/>
              <a:ext cx="1175659" cy="1588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 rot="10800000">
              <a:off x="17907000" y="5552755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15544801" y="2263685"/>
              <a:ext cx="458788" cy="1588"/>
            </a:xfrm>
            <a:prstGeom prst="line">
              <a:avLst/>
            </a:prstGeom>
            <a:ln w="5080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10800000" flipV="1">
              <a:off x="16383000" y="1361756"/>
              <a:ext cx="6934200" cy="9844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21880284" y="2755131"/>
              <a:ext cx="2819400" cy="32656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 rot="5400000" flipH="1" flipV="1">
              <a:off x="16340775" y="8186581"/>
              <a:ext cx="390047" cy="792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rot="10800000">
              <a:off x="16535404" y="8382000"/>
              <a:ext cx="6781797" cy="3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 rot="16200000" flipV="1">
              <a:off x="21883132" y="6947932"/>
              <a:ext cx="2823801" cy="44336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4706599" y="3507027"/>
              <a:ext cx="2819400" cy="459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Uncommitted Pop. 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478001" y="5933758"/>
              <a:ext cx="3276601" cy="459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Committed Population</a:t>
              </a:r>
              <a:endParaRPr lang="en-US" sz="1400" b="1" dirty="0"/>
            </a:p>
          </p:txBody>
        </p:sp>
        <p:sp>
          <p:nvSpPr>
            <p:cNvPr id="32" name="Rectangle 82"/>
            <p:cNvSpPr>
              <a:spLocks noChangeAspect="1" noChangeArrowheads="1"/>
            </p:cNvSpPr>
            <p:nvPr/>
          </p:nvSpPr>
          <p:spPr bwMode="auto">
            <a:xfrm>
              <a:off x="15011400" y="3027274"/>
              <a:ext cx="10668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Rec1</a:t>
              </a:r>
              <a:endParaRPr lang="en-US" sz="2000" b="1" i="1" dirty="0"/>
            </a:p>
          </p:txBody>
        </p:sp>
        <p:sp>
          <p:nvSpPr>
            <p:cNvPr id="33" name="Rectangle 83"/>
            <p:cNvSpPr>
              <a:spLocks noChangeAspect="1" noChangeArrowheads="1"/>
            </p:cNvSpPr>
            <p:nvPr/>
          </p:nvSpPr>
          <p:spPr bwMode="auto">
            <a:xfrm>
              <a:off x="15989301" y="2036673"/>
              <a:ext cx="927100" cy="463549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I1</a:t>
              </a:r>
              <a:endParaRPr lang="en-US" sz="2000" b="1" i="1" dirty="0"/>
            </a:p>
          </p:txBody>
        </p:sp>
        <p:sp>
          <p:nvSpPr>
            <p:cNvPr id="34" name="Rectangle 84"/>
            <p:cNvSpPr>
              <a:spLocks noChangeAspect="1" noChangeArrowheads="1"/>
            </p:cNvSpPr>
            <p:nvPr/>
          </p:nvSpPr>
          <p:spPr bwMode="auto">
            <a:xfrm>
              <a:off x="16611600" y="3081701"/>
              <a:ext cx="990600" cy="4572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/>
                <a:t>GAF</a:t>
              </a:r>
            </a:p>
          </p:txBody>
        </p:sp>
        <p:sp>
          <p:nvSpPr>
            <p:cNvPr id="35" name="Oval 87"/>
            <p:cNvSpPr>
              <a:spLocks noChangeAspect="1" noChangeArrowheads="1"/>
            </p:cNvSpPr>
            <p:nvPr/>
          </p:nvSpPr>
          <p:spPr bwMode="auto">
            <a:xfrm>
              <a:off x="15621000" y="2819400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6" name="Oval 88"/>
            <p:cNvSpPr>
              <a:spLocks noChangeAspect="1" noChangeArrowheads="1"/>
            </p:cNvSpPr>
            <p:nvPr/>
          </p:nvSpPr>
          <p:spPr bwMode="auto">
            <a:xfrm>
              <a:off x="15316200" y="2428559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7" name="Text Box 89"/>
            <p:cNvSpPr txBox="1">
              <a:spLocks noChangeArrowheads="1"/>
            </p:cNvSpPr>
            <p:nvPr/>
          </p:nvSpPr>
          <p:spPr bwMode="auto">
            <a:xfrm>
              <a:off x="14630401" y="2440227"/>
              <a:ext cx="775663" cy="45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AI 1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Oval 90"/>
            <p:cNvSpPr>
              <a:spLocks noChangeAspect="1" noChangeArrowheads="1"/>
            </p:cNvSpPr>
            <p:nvPr/>
          </p:nvSpPr>
          <p:spPr bwMode="auto">
            <a:xfrm>
              <a:off x="14554197" y="675951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9" name="Oval 91"/>
            <p:cNvSpPr>
              <a:spLocks noChangeAspect="1" noChangeArrowheads="1"/>
            </p:cNvSpPr>
            <p:nvPr/>
          </p:nvSpPr>
          <p:spPr bwMode="auto">
            <a:xfrm>
              <a:off x="14782797" y="1742750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40" name="Line 93"/>
            <p:cNvSpPr>
              <a:spLocks noChangeShapeType="1"/>
            </p:cNvSpPr>
            <p:nvPr/>
          </p:nvSpPr>
          <p:spPr bwMode="auto">
            <a:xfrm flipV="1">
              <a:off x="16664107" y="2711006"/>
              <a:ext cx="918031" cy="45719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1" name="Line 100"/>
            <p:cNvSpPr>
              <a:spLocks noChangeShapeType="1"/>
            </p:cNvSpPr>
            <p:nvPr/>
          </p:nvSpPr>
          <p:spPr bwMode="auto">
            <a:xfrm flipH="1">
              <a:off x="16045544" y="1943221"/>
              <a:ext cx="56605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2" name="Rectangle 22"/>
            <p:cNvSpPr>
              <a:spLocks noChangeAspect="1" noChangeArrowheads="1"/>
            </p:cNvSpPr>
            <p:nvPr/>
          </p:nvSpPr>
          <p:spPr bwMode="auto">
            <a:xfrm>
              <a:off x="15207343" y="4605699"/>
              <a:ext cx="9271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/>
                <a:t>A1</a:t>
              </a:r>
              <a:endParaRPr lang="en-US" sz="2000" b="1" i="1" baseline="-25000" dirty="0"/>
            </a:p>
          </p:txBody>
        </p:sp>
        <p:sp>
          <p:nvSpPr>
            <p:cNvPr id="43" name="Rectangle 23"/>
            <p:cNvSpPr>
              <a:spLocks noChangeAspect="1" noChangeArrowheads="1"/>
            </p:cNvSpPr>
            <p:nvPr/>
          </p:nvSpPr>
          <p:spPr bwMode="auto">
            <a:xfrm>
              <a:off x="16578943" y="4485956"/>
              <a:ext cx="9271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R2</a:t>
              </a:r>
              <a:endParaRPr lang="en-US" sz="2000" b="1" i="1" dirty="0"/>
            </a:p>
          </p:txBody>
        </p:sp>
        <p:sp>
          <p:nvSpPr>
            <p:cNvPr id="44" name="Rectangle 24"/>
            <p:cNvSpPr>
              <a:spLocks noChangeAspect="1" noChangeArrowheads="1"/>
            </p:cNvSpPr>
            <p:nvPr/>
          </p:nvSpPr>
          <p:spPr bwMode="auto">
            <a:xfrm>
              <a:off x="16642443" y="5165405"/>
              <a:ext cx="9271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R1</a:t>
              </a:r>
              <a:endParaRPr lang="en-US" sz="2000" b="1" i="1" baseline="-25000" dirty="0"/>
            </a:p>
          </p:txBody>
        </p:sp>
        <p:sp>
          <p:nvSpPr>
            <p:cNvPr id="45" name="Line 37"/>
            <p:cNvSpPr>
              <a:spLocks noChangeShapeType="1"/>
            </p:cNvSpPr>
            <p:nvPr/>
          </p:nvSpPr>
          <p:spPr bwMode="auto">
            <a:xfrm>
              <a:off x="16143514" y="4714554"/>
              <a:ext cx="3810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6" name="Freeform 38"/>
            <p:cNvSpPr>
              <a:spLocks/>
            </p:cNvSpPr>
            <p:nvPr/>
          </p:nvSpPr>
          <p:spPr bwMode="auto">
            <a:xfrm>
              <a:off x="15011403" y="4170269"/>
              <a:ext cx="544283" cy="511626"/>
            </a:xfrm>
            <a:custGeom>
              <a:avLst/>
              <a:gdLst>
                <a:gd name="T0" fmla="*/ 2147483647 w 156"/>
                <a:gd name="T1" fmla="*/ 2147483647 h 152"/>
                <a:gd name="T2" fmla="*/ 2147483647 w 156"/>
                <a:gd name="T3" fmla="*/ 2147483647 h 152"/>
                <a:gd name="T4" fmla="*/ 2147483647 w 156"/>
                <a:gd name="T5" fmla="*/ 2147483647 h 152"/>
                <a:gd name="T6" fmla="*/ 2147483647 w 156"/>
                <a:gd name="T7" fmla="*/ 2147483647 h 152"/>
                <a:gd name="T8" fmla="*/ 2147483647 w 156"/>
                <a:gd name="T9" fmla="*/ 2147483647 h 152"/>
                <a:gd name="T10" fmla="*/ 2147483647 w 156"/>
                <a:gd name="T11" fmla="*/ 2147483647 h 152"/>
                <a:gd name="T12" fmla="*/ 2147483647 w 156"/>
                <a:gd name="T13" fmla="*/ 2147483647 h 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6"/>
                <a:gd name="T22" fmla="*/ 0 h 152"/>
                <a:gd name="T23" fmla="*/ 156 w 156"/>
                <a:gd name="T24" fmla="*/ 152 h 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6" h="152">
                  <a:moveTo>
                    <a:pt x="56" y="152"/>
                  </a:moveTo>
                  <a:cubicBezTo>
                    <a:pt x="36" y="136"/>
                    <a:pt x="16" y="120"/>
                    <a:pt x="8" y="104"/>
                  </a:cubicBezTo>
                  <a:cubicBezTo>
                    <a:pt x="0" y="88"/>
                    <a:pt x="0" y="72"/>
                    <a:pt x="8" y="56"/>
                  </a:cubicBezTo>
                  <a:cubicBezTo>
                    <a:pt x="16" y="40"/>
                    <a:pt x="40" y="16"/>
                    <a:pt x="56" y="8"/>
                  </a:cubicBezTo>
                  <a:cubicBezTo>
                    <a:pt x="72" y="0"/>
                    <a:pt x="88" y="0"/>
                    <a:pt x="104" y="8"/>
                  </a:cubicBezTo>
                  <a:cubicBezTo>
                    <a:pt x="120" y="16"/>
                    <a:pt x="148" y="37"/>
                    <a:pt x="152" y="56"/>
                  </a:cubicBezTo>
                  <a:cubicBezTo>
                    <a:pt x="156" y="75"/>
                    <a:pt x="133" y="111"/>
                    <a:pt x="128" y="125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7" name="Line 40"/>
            <p:cNvSpPr>
              <a:spLocks noChangeShapeType="1"/>
            </p:cNvSpPr>
            <p:nvPr/>
          </p:nvSpPr>
          <p:spPr bwMode="auto">
            <a:xfrm>
              <a:off x="15283542" y="5171759"/>
              <a:ext cx="6858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>
              <a:off x="16143515" y="4866955"/>
              <a:ext cx="424543" cy="304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0" name="Rectangle 26"/>
            <p:cNvSpPr>
              <a:spLocks noChangeAspect="1" noChangeArrowheads="1"/>
            </p:cNvSpPr>
            <p:nvPr/>
          </p:nvSpPr>
          <p:spPr bwMode="auto">
            <a:xfrm>
              <a:off x="20116801" y="4485956"/>
              <a:ext cx="9271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R</a:t>
              </a:r>
              <a:r>
                <a:rPr lang="en-US" sz="2000" b="1" i="1" dirty="0"/>
                <a:t>4</a:t>
              </a:r>
              <a:endParaRPr lang="en-US" sz="2000" b="1" i="1" baseline="-25000" dirty="0"/>
            </a:p>
          </p:txBody>
        </p:sp>
        <p:sp>
          <p:nvSpPr>
            <p:cNvPr id="51" name="Rectangle 31"/>
            <p:cNvSpPr>
              <a:spLocks noChangeAspect="1" noChangeArrowheads="1"/>
            </p:cNvSpPr>
            <p:nvPr/>
          </p:nvSpPr>
          <p:spPr bwMode="auto">
            <a:xfrm>
              <a:off x="19311259" y="3745728"/>
              <a:ext cx="9271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A</a:t>
              </a:r>
              <a:r>
                <a:rPr lang="en-US" sz="2000" b="1" i="1" dirty="0"/>
                <a:t>2</a:t>
              </a:r>
              <a:endParaRPr lang="en-US" sz="2000" b="1" i="1" baseline="-25000" dirty="0"/>
            </a:p>
          </p:txBody>
        </p:sp>
        <p:sp>
          <p:nvSpPr>
            <p:cNvPr id="52" name="Line 40"/>
            <p:cNvSpPr>
              <a:spLocks noChangeShapeType="1"/>
            </p:cNvSpPr>
            <p:nvPr/>
          </p:nvSpPr>
          <p:spPr bwMode="auto">
            <a:xfrm flipH="1">
              <a:off x="19017344" y="4856069"/>
              <a:ext cx="0" cy="33745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3" name="Rectangle 35"/>
            <p:cNvSpPr>
              <a:spLocks noChangeAspect="1" noChangeArrowheads="1"/>
            </p:cNvSpPr>
            <p:nvPr/>
          </p:nvSpPr>
          <p:spPr bwMode="auto">
            <a:xfrm>
              <a:off x="19065875" y="5400356"/>
              <a:ext cx="9271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R5</a:t>
              </a:r>
              <a:endParaRPr lang="en-US" sz="2000" b="1" i="1" baseline="-25000" dirty="0"/>
            </a:p>
          </p:txBody>
        </p:sp>
        <p:sp>
          <p:nvSpPr>
            <p:cNvPr id="54" name="Arc 53"/>
            <p:cNvSpPr/>
            <p:nvPr/>
          </p:nvSpPr>
          <p:spPr bwMode="auto">
            <a:xfrm rot="6468774" flipV="1">
              <a:off x="19533500" y="4582125"/>
              <a:ext cx="1124362" cy="1035028"/>
            </a:xfrm>
            <a:prstGeom prst="arc">
              <a:avLst>
                <a:gd name="adj1" fmla="val 535044"/>
                <a:gd name="adj2" fmla="val 6863176"/>
              </a:avLst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" name="Rectangle 34"/>
            <p:cNvSpPr>
              <a:spLocks noChangeAspect="1" noChangeArrowheads="1"/>
            </p:cNvSpPr>
            <p:nvPr/>
          </p:nvSpPr>
          <p:spPr bwMode="auto">
            <a:xfrm>
              <a:off x="16078201" y="7449363"/>
              <a:ext cx="9271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I2</a:t>
              </a:r>
              <a:endParaRPr lang="en-US" sz="2000" b="1" i="1" baseline="-25000" dirty="0"/>
            </a:p>
          </p:txBody>
        </p:sp>
        <p:sp>
          <p:nvSpPr>
            <p:cNvPr id="56" name="Oval 57"/>
            <p:cNvSpPr>
              <a:spLocks noChangeAspect="1" noChangeArrowheads="1"/>
            </p:cNvSpPr>
            <p:nvPr/>
          </p:nvSpPr>
          <p:spPr bwMode="auto">
            <a:xfrm>
              <a:off x="15163800" y="6771955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57" name="Oval 60"/>
            <p:cNvSpPr>
              <a:spLocks noChangeAspect="1" noChangeArrowheads="1"/>
            </p:cNvSpPr>
            <p:nvPr/>
          </p:nvSpPr>
          <p:spPr bwMode="auto">
            <a:xfrm>
              <a:off x="15290800" y="7037068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58" name="Oval 62"/>
            <p:cNvSpPr>
              <a:spLocks noChangeAspect="1" noChangeArrowheads="1"/>
            </p:cNvSpPr>
            <p:nvPr/>
          </p:nvSpPr>
          <p:spPr bwMode="auto">
            <a:xfrm>
              <a:off x="16078200" y="6771955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59" name="Text Box 64"/>
            <p:cNvSpPr txBox="1">
              <a:spLocks noChangeArrowheads="1"/>
            </p:cNvSpPr>
            <p:nvPr/>
          </p:nvSpPr>
          <p:spPr bwMode="auto">
            <a:xfrm>
              <a:off x="14859002" y="7261813"/>
              <a:ext cx="775663" cy="45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AI 2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Line 65"/>
            <p:cNvSpPr>
              <a:spLocks noChangeShapeType="1"/>
            </p:cNvSpPr>
            <p:nvPr/>
          </p:nvSpPr>
          <p:spPr bwMode="auto">
            <a:xfrm flipH="1" flipV="1">
              <a:off x="15697200" y="7381555"/>
              <a:ext cx="381000" cy="15240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1" name="Rectangle 77"/>
            <p:cNvSpPr>
              <a:spLocks noChangeAspect="1" noChangeArrowheads="1"/>
            </p:cNvSpPr>
            <p:nvPr/>
          </p:nvSpPr>
          <p:spPr bwMode="auto">
            <a:xfrm>
              <a:off x="15392400" y="6308405"/>
              <a:ext cx="9906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Rec2</a:t>
              </a:r>
              <a:endParaRPr lang="en-US" sz="2000" b="1" i="1" baseline="-25000" dirty="0"/>
            </a:p>
          </p:txBody>
        </p:sp>
        <p:sp>
          <p:nvSpPr>
            <p:cNvPr id="62" name="Arc 61"/>
            <p:cNvSpPr/>
            <p:nvPr/>
          </p:nvSpPr>
          <p:spPr bwMode="auto">
            <a:xfrm rot="216505" flipV="1">
              <a:off x="15572305" y="1184327"/>
              <a:ext cx="1676400" cy="1600200"/>
            </a:xfrm>
            <a:prstGeom prst="arc">
              <a:avLst>
                <a:gd name="adj1" fmla="val 13093228"/>
                <a:gd name="adj2" fmla="val 17471772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3" name="Arc 62"/>
            <p:cNvSpPr/>
            <p:nvPr/>
          </p:nvSpPr>
          <p:spPr bwMode="auto">
            <a:xfrm rot="16200000" flipV="1">
              <a:off x="16086408" y="1843400"/>
              <a:ext cx="658485" cy="1219203"/>
            </a:xfrm>
            <a:prstGeom prst="arc">
              <a:avLst>
                <a:gd name="adj1" fmla="val 10747527"/>
                <a:gd name="adj2" fmla="val 16953108"/>
              </a:avLst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 rot="5400000">
              <a:off x="16045544" y="1638421"/>
              <a:ext cx="609600" cy="1587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65" name="Arc 64"/>
            <p:cNvSpPr/>
            <p:nvPr/>
          </p:nvSpPr>
          <p:spPr bwMode="auto">
            <a:xfrm rot="17101194">
              <a:off x="15818299" y="2711187"/>
              <a:ext cx="1075322" cy="1233379"/>
            </a:xfrm>
            <a:prstGeom prst="arc">
              <a:avLst>
                <a:gd name="adj1" fmla="val 17391073"/>
                <a:gd name="adj2" fmla="val 2743796"/>
              </a:avLst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6" name="Line 93"/>
            <p:cNvSpPr>
              <a:spLocks noChangeShapeType="1"/>
            </p:cNvSpPr>
            <p:nvPr/>
          </p:nvSpPr>
          <p:spPr bwMode="auto">
            <a:xfrm flipV="1">
              <a:off x="16600715" y="7000559"/>
              <a:ext cx="968829" cy="250368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67" name="Arc 66"/>
            <p:cNvSpPr/>
            <p:nvPr/>
          </p:nvSpPr>
          <p:spPr bwMode="auto">
            <a:xfrm rot="16200000" flipV="1">
              <a:off x="16097295" y="6320172"/>
              <a:ext cx="658485" cy="1219203"/>
            </a:xfrm>
            <a:prstGeom prst="arc">
              <a:avLst>
                <a:gd name="adj1" fmla="val 7302672"/>
                <a:gd name="adj2" fmla="val 0"/>
              </a:avLst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8" name="Arc 67"/>
            <p:cNvSpPr/>
            <p:nvPr/>
          </p:nvSpPr>
          <p:spPr bwMode="auto">
            <a:xfrm rot="17101194">
              <a:off x="16592151" y="7045445"/>
              <a:ext cx="436460" cy="925427"/>
            </a:xfrm>
            <a:prstGeom prst="arc">
              <a:avLst>
                <a:gd name="adj1" fmla="val 15813803"/>
                <a:gd name="adj2" fmla="val 6966140"/>
              </a:avLst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 bwMode="auto">
            <a:xfrm rot="10800000">
              <a:off x="17830800" y="4028756"/>
              <a:ext cx="762000" cy="1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70" name="Line 37"/>
            <p:cNvSpPr>
              <a:spLocks noChangeShapeType="1"/>
            </p:cNvSpPr>
            <p:nvPr/>
          </p:nvSpPr>
          <p:spPr bwMode="auto">
            <a:xfrm>
              <a:off x="18618093" y="5552755"/>
              <a:ext cx="3592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1" name="Arc 70"/>
            <p:cNvSpPr/>
            <p:nvPr/>
          </p:nvSpPr>
          <p:spPr bwMode="auto">
            <a:xfrm rot="16200000">
              <a:off x="19737727" y="4074224"/>
              <a:ext cx="973572" cy="764291"/>
            </a:xfrm>
            <a:prstGeom prst="arc">
              <a:avLst>
                <a:gd name="adj1" fmla="val 157110"/>
                <a:gd name="adj2" fmla="val 5344619"/>
              </a:avLst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2" name="Rectangle 32"/>
            <p:cNvSpPr>
              <a:spLocks noChangeAspect="1" noChangeArrowheads="1"/>
            </p:cNvSpPr>
            <p:nvPr/>
          </p:nvSpPr>
          <p:spPr bwMode="auto">
            <a:xfrm>
              <a:off x="21905259" y="4485956"/>
              <a:ext cx="990600" cy="463549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R6</a:t>
              </a:r>
              <a:endParaRPr lang="en-US" sz="2000" b="1" i="1" baseline="-25000" dirty="0"/>
            </a:p>
          </p:txBody>
        </p:sp>
        <p:sp>
          <p:nvSpPr>
            <p:cNvPr id="73" name="Rectangle 33"/>
            <p:cNvSpPr>
              <a:spLocks noChangeAspect="1" noChangeArrowheads="1"/>
            </p:cNvSpPr>
            <p:nvPr/>
          </p:nvSpPr>
          <p:spPr bwMode="auto">
            <a:xfrm>
              <a:off x="23035560" y="4485956"/>
              <a:ext cx="927100" cy="463549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 smtClean="0"/>
                <a:t>R7</a:t>
              </a:r>
              <a:endParaRPr lang="en-US" sz="2000" b="1" i="1" dirty="0"/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 rot="5400000" flipH="1" flipV="1">
              <a:off x="22951733" y="5645284"/>
              <a:ext cx="642256" cy="1588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" name="Rectangle 74"/>
            <p:cNvSpPr/>
            <p:nvPr/>
          </p:nvSpPr>
          <p:spPr>
            <a:xfrm>
              <a:off x="21335999" y="3723958"/>
              <a:ext cx="2362200" cy="459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+mn-cs"/>
                </a:rPr>
                <a:t>Toggle Switch</a:t>
              </a:r>
              <a:endParaRPr lang="en-US" sz="14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Rectangle 5"/>
            <p:cNvSpPr>
              <a:spLocks noChangeAspect="1" noChangeArrowheads="1"/>
            </p:cNvSpPr>
            <p:nvPr/>
          </p:nvSpPr>
          <p:spPr bwMode="auto">
            <a:xfrm>
              <a:off x="21564602" y="6543356"/>
              <a:ext cx="1227316" cy="463549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/>
                <a:t>Gata4</a:t>
              </a:r>
              <a:endParaRPr lang="en-US" sz="2000" b="1" i="1" baseline="-25000" dirty="0"/>
            </a:p>
          </p:txBody>
        </p:sp>
        <p:sp>
          <p:nvSpPr>
            <p:cNvPr id="77" name="AutoShape 6"/>
            <p:cNvSpPr>
              <a:spLocks noChangeAspect="1" noChangeArrowheads="1"/>
            </p:cNvSpPr>
            <p:nvPr/>
          </p:nvSpPr>
          <p:spPr bwMode="auto">
            <a:xfrm>
              <a:off x="20574001" y="7305355"/>
              <a:ext cx="1043995" cy="556260"/>
            </a:xfrm>
            <a:prstGeom prst="flowChartPreparation">
              <a:avLst/>
            </a:prstGeom>
            <a:solidFill>
              <a:srgbClr val="33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/>
                <a:t>AFP</a:t>
              </a:r>
            </a:p>
          </p:txBody>
        </p:sp>
        <p:sp>
          <p:nvSpPr>
            <p:cNvPr id="78" name="Rectangle 7"/>
            <p:cNvSpPr>
              <a:spLocks noChangeAspect="1" noChangeArrowheads="1"/>
            </p:cNvSpPr>
            <p:nvPr/>
          </p:nvSpPr>
          <p:spPr bwMode="auto">
            <a:xfrm>
              <a:off x="18745201" y="7381556"/>
              <a:ext cx="12319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/>
                <a:t>Pdx1</a:t>
              </a:r>
              <a:endParaRPr lang="en-US" sz="2000" b="1" i="1" baseline="-25000" dirty="0"/>
            </a:p>
          </p:txBody>
        </p:sp>
        <p:sp>
          <p:nvSpPr>
            <p:cNvPr id="79" name="Line 10"/>
            <p:cNvSpPr>
              <a:spLocks noChangeShapeType="1"/>
            </p:cNvSpPr>
            <p:nvPr/>
          </p:nvSpPr>
          <p:spPr bwMode="auto">
            <a:xfrm flipH="1">
              <a:off x="21564600" y="7076759"/>
              <a:ext cx="609600" cy="3047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 flipH="1" flipV="1">
              <a:off x="19964400" y="6900544"/>
              <a:ext cx="685800" cy="48101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1" name="Line 12"/>
            <p:cNvSpPr>
              <a:spLocks noChangeShapeType="1"/>
            </p:cNvSpPr>
            <p:nvPr/>
          </p:nvSpPr>
          <p:spPr bwMode="auto">
            <a:xfrm flipH="1" flipV="1">
              <a:off x="20050125" y="7588382"/>
              <a:ext cx="44767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2" name="Rectangle 16"/>
            <p:cNvSpPr>
              <a:spLocks noChangeAspect="1" noChangeArrowheads="1"/>
            </p:cNvSpPr>
            <p:nvPr/>
          </p:nvSpPr>
          <p:spPr bwMode="auto">
            <a:xfrm>
              <a:off x="18745201" y="6619556"/>
              <a:ext cx="11557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/>
                <a:t>Ngn3</a:t>
              </a:r>
              <a:endParaRPr lang="en-US" sz="2000" b="1" i="1" baseline="-25000" dirty="0"/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rot="10800000">
              <a:off x="22250406" y="5933757"/>
              <a:ext cx="1066795" cy="2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5400000">
              <a:off x="21984098" y="6200058"/>
              <a:ext cx="533400" cy="795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18516600" y="6162355"/>
              <a:ext cx="4343400" cy="459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+mn-cs"/>
                </a:rPr>
                <a:t>Differentiation</a:t>
              </a:r>
              <a:endParaRPr lang="en-US" sz="14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" name="Arc 85"/>
            <p:cNvSpPr/>
            <p:nvPr/>
          </p:nvSpPr>
          <p:spPr bwMode="auto">
            <a:xfrm rot="9657397">
              <a:off x="15568034" y="4431237"/>
              <a:ext cx="1717016" cy="1097671"/>
            </a:xfrm>
            <a:prstGeom prst="arc">
              <a:avLst>
                <a:gd name="adj1" fmla="val 16200000"/>
                <a:gd name="adj2" fmla="val 417178"/>
              </a:avLst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flipH="1">
              <a:off x="16230600" y="8002043"/>
              <a:ext cx="566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88" name="Line 37"/>
            <p:cNvSpPr>
              <a:spLocks noChangeShapeType="1"/>
            </p:cNvSpPr>
            <p:nvPr/>
          </p:nvSpPr>
          <p:spPr bwMode="auto">
            <a:xfrm flipV="1">
              <a:off x="18618091" y="4028757"/>
              <a:ext cx="6096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cxnSp>
          <p:nvCxnSpPr>
            <p:cNvPr id="89" name="Straight Connector 88"/>
            <p:cNvCxnSpPr>
              <a:stCxn id="43" idx="3"/>
            </p:cNvCxnSpPr>
            <p:nvPr/>
          </p:nvCxnSpPr>
          <p:spPr bwMode="auto">
            <a:xfrm flipV="1">
              <a:off x="17506043" y="4714556"/>
              <a:ext cx="324757" cy="3176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 bwMode="auto">
            <a:xfrm rot="5400000">
              <a:off x="17672958" y="4872397"/>
              <a:ext cx="315684" cy="158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1" name="Line 100"/>
            <p:cNvSpPr>
              <a:spLocks noChangeShapeType="1"/>
            </p:cNvSpPr>
            <p:nvPr/>
          </p:nvSpPr>
          <p:spPr bwMode="auto">
            <a:xfrm flipH="1">
              <a:off x="20334520" y="5047493"/>
              <a:ext cx="56605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rot="5400000" flipH="1" flipV="1">
              <a:off x="19404183" y="4507602"/>
              <a:ext cx="548822" cy="203087"/>
            </a:xfrm>
            <a:prstGeom prst="line">
              <a:avLst/>
            </a:prstGeom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93" name="Line 100"/>
            <p:cNvSpPr>
              <a:spLocks noChangeShapeType="1"/>
            </p:cNvSpPr>
            <p:nvPr/>
          </p:nvSpPr>
          <p:spPr bwMode="auto">
            <a:xfrm flipH="1">
              <a:off x="19474545" y="4330754"/>
              <a:ext cx="56605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94" name="Line 100"/>
            <p:cNvSpPr>
              <a:spLocks noChangeShapeType="1"/>
            </p:cNvSpPr>
            <p:nvPr/>
          </p:nvSpPr>
          <p:spPr bwMode="auto">
            <a:xfrm flipH="1">
              <a:off x="22076013" y="4399537"/>
              <a:ext cx="56605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95" name="Line 100"/>
            <p:cNvSpPr>
              <a:spLocks noChangeShapeType="1"/>
            </p:cNvSpPr>
            <p:nvPr/>
          </p:nvSpPr>
          <p:spPr bwMode="auto">
            <a:xfrm flipH="1">
              <a:off x="23200659" y="5082112"/>
              <a:ext cx="566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cxnSp>
          <p:nvCxnSpPr>
            <p:cNvPr id="96" name="Straight Connector 95"/>
            <p:cNvCxnSpPr/>
            <p:nvPr/>
          </p:nvCxnSpPr>
          <p:spPr bwMode="auto">
            <a:xfrm rot="16200000" flipV="1">
              <a:off x="22215116" y="5180768"/>
              <a:ext cx="304800" cy="1011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flipV="1">
              <a:off x="22362459" y="5316637"/>
              <a:ext cx="1143000" cy="7519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8" name="Line 40"/>
            <p:cNvSpPr>
              <a:spLocks noChangeShapeType="1"/>
            </p:cNvSpPr>
            <p:nvPr/>
          </p:nvSpPr>
          <p:spPr bwMode="auto">
            <a:xfrm flipH="1">
              <a:off x="21816465" y="4562155"/>
              <a:ext cx="0" cy="33745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99" name="Line 100"/>
            <p:cNvSpPr>
              <a:spLocks noChangeShapeType="1"/>
            </p:cNvSpPr>
            <p:nvPr/>
          </p:nvSpPr>
          <p:spPr bwMode="auto">
            <a:xfrm flipH="1">
              <a:off x="21989144" y="6467156"/>
              <a:ext cx="566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4043548" y="980758"/>
              <a:ext cx="10210801" cy="7696200"/>
            </a:xfrm>
            <a:prstGeom prst="roundRect">
              <a:avLst/>
            </a:prstGeom>
            <a:noFill/>
            <a:ln w="101600" cmpd="tri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2" name="Oval 91"/>
            <p:cNvSpPr>
              <a:spLocks noChangeAspect="1" noChangeArrowheads="1"/>
            </p:cNvSpPr>
            <p:nvPr/>
          </p:nvSpPr>
          <p:spPr bwMode="auto">
            <a:xfrm>
              <a:off x="13563597" y="1437950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03" name="Oval 91"/>
            <p:cNvSpPr>
              <a:spLocks noChangeAspect="1" noChangeArrowheads="1"/>
            </p:cNvSpPr>
            <p:nvPr/>
          </p:nvSpPr>
          <p:spPr bwMode="auto">
            <a:xfrm>
              <a:off x="14173197" y="2276150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04" name="Oval 91"/>
            <p:cNvSpPr>
              <a:spLocks noChangeAspect="1" noChangeArrowheads="1"/>
            </p:cNvSpPr>
            <p:nvPr/>
          </p:nvSpPr>
          <p:spPr bwMode="auto">
            <a:xfrm>
              <a:off x="14401797" y="1209350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05" name="Oval 91"/>
            <p:cNvSpPr>
              <a:spLocks noChangeAspect="1" noChangeArrowheads="1"/>
            </p:cNvSpPr>
            <p:nvPr/>
          </p:nvSpPr>
          <p:spPr bwMode="auto">
            <a:xfrm>
              <a:off x="14249397" y="1818950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06" name="Oval 91"/>
            <p:cNvSpPr>
              <a:spLocks noChangeAspect="1" noChangeArrowheads="1"/>
            </p:cNvSpPr>
            <p:nvPr/>
          </p:nvSpPr>
          <p:spPr bwMode="auto">
            <a:xfrm>
              <a:off x="15163797" y="1895150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07" name="Oval 91"/>
            <p:cNvSpPr>
              <a:spLocks noChangeAspect="1" noChangeArrowheads="1"/>
            </p:cNvSpPr>
            <p:nvPr/>
          </p:nvSpPr>
          <p:spPr bwMode="auto">
            <a:xfrm>
              <a:off x="14858997" y="2199950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08" name="Oval 91"/>
            <p:cNvSpPr>
              <a:spLocks noChangeAspect="1" noChangeArrowheads="1"/>
            </p:cNvSpPr>
            <p:nvPr/>
          </p:nvSpPr>
          <p:spPr bwMode="auto">
            <a:xfrm>
              <a:off x="15468597" y="1209350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09" name="Oval 90"/>
            <p:cNvSpPr>
              <a:spLocks noChangeAspect="1" noChangeArrowheads="1"/>
            </p:cNvSpPr>
            <p:nvPr/>
          </p:nvSpPr>
          <p:spPr bwMode="auto">
            <a:xfrm>
              <a:off x="14630400" y="7229159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0" name="Oval 91"/>
            <p:cNvSpPr>
              <a:spLocks noChangeAspect="1" noChangeArrowheads="1"/>
            </p:cNvSpPr>
            <p:nvPr/>
          </p:nvSpPr>
          <p:spPr bwMode="auto">
            <a:xfrm>
              <a:off x="13639800" y="7991158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1" name="Oval 91"/>
            <p:cNvSpPr>
              <a:spLocks noChangeAspect="1" noChangeArrowheads="1"/>
            </p:cNvSpPr>
            <p:nvPr/>
          </p:nvSpPr>
          <p:spPr bwMode="auto">
            <a:xfrm>
              <a:off x="14249400" y="8829358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2" name="Oval 91"/>
            <p:cNvSpPr>
              <a:spLocks noChangeAspect="1" noChangeArrowheads="1"/>
            </p:cNvSpPr>
            <p:nvPr/>
          </p:nvSpPr>
          <p:spPr bwMode="auto">
            <a:xfrm>
              <a:off x="14478000" y="7762558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3" name="Oval 91"/>
            <p:cNvSpPr>
              <a:spLocks noChangeAspect="1" noChangeArrowheads="1"/>
            </p:cNvSpPr>
            <p:nvPr/>
          </p:nvSpPr>
          <p:spPr bwMode="auto">
            <a:xfrm>
              <a:off x="14325600" y="8372158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4" name="Oval 91"/>
            <p:cNvSpPr>
              <a:spLocks noChangeAspect="1" noChangeArrowheads="1"/>
            </p:cNvSpPr>
            <p:nvPr/>
          </p:nvSpPr>
          <p:spPr bwMode="auto">
            <a:xfrm>
              <a:off x="15544800" y="7762558"/>
              <a:ext cx="142240" cy="16224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5" name="Oval 57"/>
            <p:cNvSpPr>
              <a:spLocks noChangeAspect="1" noChangeArrowheads="1"/>
            </p:cNvSpPr>
            <p:nvPr/>
          </p:nvSpPr>
          <p:spPr bwMode="auto">
            <a:xfrm>
              <a:off x="14935200" y="7914959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6" name="Oval 60"/>
            <p:cNvSpPr>
              <a:spLocks noChangeAspect="1" noChangeArrowheads="1"/>
            </p:cNvSpPr>
            <p:nvPr/>
          </p:nvSpPr>
          <p:spPr bwMode="auto">
            <a:xfrm>
              <a:off x="14782800" y="8753159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17" name="Oval 62"/>
            <p:cNvSpPr>
              <a:spLocks noChangeAspect="1" noChangeArrowheads="1"/>
            </p:cNvSpPr>
            <p:nvPr/>
          </p:nvSpPr>
          <p:spPr bwMode="auto">
            <a:xfrm>
              <a:off x="15392400" y="8295959"/>
              <a:ext cx="142240" cy="16224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0099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49" name="Rectangle 25"/>
            <p:cNvSpPr>
              <a:spLocks noChangeAspect="1" noChangeArrowheads="1"/>
            </p:cNvSpPr>
            <p:nvPr/>
          </p:nvSpPr>
          <p:spPr bwMode="auto">
            <a:xfrm>
              <a:off x="19113501" y="4806179"/>
              <a:ext cx="927100" cy="4635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i="1" dirty="0"/>
                <a:t>R3</a:t>
              </a:r>
              <a:endParaRPr lang="en-US" sz="2000" b="1" i="1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406140" y="4191000"/>
            <a:ext cx="2331720" cy="2331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14500" y="1010482"/>
            <a:ext cx="5715000" cy="2743200"/>
          </a:xfrm>
          <a:prstGeom prst="rect">
            <a:avLst/>
          </a:prstGeom>
          <a:solidFill>
            <a:schemeClr val="bg1"/>
          </a:solidFill>
          <a:ln w="28575"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biology analogy: bio-bots</a:t>
            </a:r>
            <a:endParaRPr lang="en-US" dirty="0"/>
          </a:p>
        </p:txBody>
      </p:sp>
      <p:pic>
        <p:nvPicPr>
          <p:cNvPr id="23" name="Content Placeholder 3" descr="wall-e-procesingInf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500" r="624"/>
          <a:stretch>
            <a:fillRect/>
          </a:stretch>
        </p:blipFill>
        <p:spPr>
          <a:xfrm>
            <a:off x="3434316" y="4224668"/>
            <a:ext cx="2275368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" descr="bacteria-tran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090" t="-1110" r="-12886" b="16064"/>
          <a:stretch>
            <a:fillRect/>
          </a:stretch>
        </p:blipFill>
        <p:spPr bwMode="auto">
          <a:xfrm>
            <a:off x="3404985" y="4191000"/>
            <a:ext cx="2334030" cy="23333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7"/>
          <p:cNvPicPr>
            <a:picLocks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95" r="20153"/>
          <a:stretch>
            <a:fillRect/>
          </a:stretch>
        </p:blipFill>
        <p:spPr bwMode="auto">
          <a:xfrm>
            <a:off x="3406140" y="4191000"/>
            <a:ext cx="2331720" cy="2331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Wall-E-trailer-cropped-cinepa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786268" y="1104410"/>
            <a:ext cx="5577840" cy="25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600" dirty="0">
                <a:latin typeface="+mn-lt"/>
                <a:ea typeface="+mn-ea"/>
                <a:cs typeface="Arial"/>
              </a:rPr>
              <a:t>Simulation of artificial tissue homeostasis</a:t>
            </a:r>
          </a:p>
        </p:txBody>
      </p:sp>
      <p:sp>
        <p:nvSpPr>
          <p:cNvPr id="570370" name="Text Box 8"/>
          <p:cNvSpPr txBox="1">
            <a:spLocks noChangeArrowheads="1"/>
          </p:cNvSpPr>
          <p:nvPr/>
        </p:nvSpPr>
        <p:spPr bwMode="auto">
          <a:xfrm>
            <a:off x="3581400" y="6400800"/>
            <a:ext cx="2111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ea typeface="+mn-ea"/>
                <a:cs typeface="+mn-cs"/>
              </a:rPr>
              <a:t>Red  = committed</a:t>
            </a:r>
          </a:p>
        </p:txBody>
      </p:sp>
      <p:sp>
        <p:nvSpPr>
          <p:cNvPr id="570371" name="Text Box 9"/>
          <p:cNvSpPr txBox="1">
            <a:spLocks noChangeArrowheads="1"/>
          </p:cNvSpPr>
          <p:nvPr/>
        </p:nvSpPr>
        <p:spPr bwMode="auto">
          <a:xfrm>
            <a:off x="3581400" y="6096000"/>
            <a:ext cx="238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3333CC"/>
                </a:solidFill>
                <a:ea typeface="+mn-ea"/>
                <a:cs typeface="+mn-cs"/>
              </a:rPr>
              <a:t>Blue = uncommitted</a:t>
            </a:r>
          </a:p>
        </p:txBody>
      </p:sp>
      <p:pic>
        <p:nvPicPr>
          <p:cNvPr id="570374" name="tissue-homeostasis-0-2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413" y="1330325"/>
            <a:ext cx="8877300" cy="4232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570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0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70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037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037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81000" y="3352800"/>
            <a:ext cx="8610600" cy="32766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600" dirty="0">
                <a:latin typeface="+mn-lt"/>
                <a:ea typeface="+mn-ea"/>
                <a:cs typeface="Arial"/>
              </a:rPr>
              <a:t>System optimization</a:t>
            </a:r>
          </a:p>
        </p:txBody>
      </p:sp>
      <p:sp>
        <p:nvSpPr>
          <p:cNvPr id="138245" name="Rectangle 9"/>
          <p:cNvSpPr>
            <a:spLocks noChangeArrowheads="1"/>
          </p:cNvSpPr>
          <p:nvPr/>
        </p:nvSpPr>
        <p:spPr bwMode="auto">
          <a:xfrm>
            <a:off x="152400" y="956277"/>
            <a:ext cx="876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u="sng" kern="1200" dirty="0">
                <a:solidFill>
                  <a:srgbClr val="000000"/>
                </a:solidFill>
                <a:cs typeface="Times New Roman" pitchFamily="18" charset="0"/>
              </a:rPr>
              <a:t>Issue:</a:t>
            </a:r>
            <a:r>
              <a:rPr lang="en-US" sz="2000" kern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kern="12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en-US" sz="2000" kern="12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2000" kern="1200" dirty="0" smtClean="0">
                <a:solidFill>
                  <a:srgbClr val="000000"/>
                </a:solidFill>
                <a:cs typeface="Times New Roman" pitchFamily="18" charset="0"/>
              </a:rPr>
              <a:t>quorum </a:t>
            </a:r>
            <a:r>
              <a:rPr lang="en-US" sz="2000" kern="1200" dirty="0">
                <a:solidFill>
                  <a:srgbClr val="000000"/>
                </a:solidFill>
                <a:cs typeface="Times New Roman" pitchFamily="18" charset="0"/>
              </a:rPr>
              <a:t>sensing </a:t>
            </a:r>
            <a:r>
              <a:rPr lang="en-US" sz="2000" kern="1200" dirty="0" smtClean="0">
                <a:solidFill>
                  <a:srgbClr val="000000"/>
                </a:solidFill>
                <a:cs typeface="Times New Roman" pitchFamily="18" charset="0"/>
              </a:rPr>
              <a:t>hysteresis results in</a:t>
            </a:r>
            <a:br>
              <a:rPr lang="en-US" sz="2000" kern="12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2000" kern="1200" dirty="0" smtClean="0">
                <a:solidFill>
                  <a:srgbClr val="000000"/>
                </a:solidFill>
                <a:cs typeface="Times New Roman" pitchFamily="18" charset="0"/>
              </a:rPr>
              <a:t>non-optimal commitment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u="sng" dirty="0" smtClean="0">
                <a:solidFill>
                  <a:srgbClr val="000000"/>
                </a:solidFill>
                <a:cs typeface="Times New Roman" pitchFamily="18" charset="0"/>
              </a:rPr>
              <a:t>Approach:</a:t>
            </a:r>
            <a:br>
              <a:rPr lang="en-US" sz="2000" u="sng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Use sensitivity analysis to identify important</a:t>
            </a:r>
            <a:b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parameters and genetic algorithms to optimize </a:t>
            </a:r>
            <a:b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parameter set and remove hysteresis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04850" y="3346941"/>
            <a:ext cx="7953480" cy="3282459"/>
            <a:chOff x="704850" y="3346941"/>
            <a:chExt cx="7953480" cy="3282459"/>
          </a:xfrm>
        </p:grpSpPr>
        <p:pic>
          <p:nvPicPr>
            <p:cNvPr id="5898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429" t="27429" r="40411" b="18095"/>
            <a:stretch>
              <a:fillRect/>
            </a:stretch>
          </p:blipFill>
          <p:spPr bwMode="auto">
            <a:xfrm>
              <a:off x="704850" y="3355459"/>
              <a:ext cx="4500196" cy="3273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>
            <a:xfrm>
              <a:off x="2209800" y="3359643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09800" y="5031859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07840" y="5025995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01976" y="3375555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62229" t="27429" r="19210" b="45332"/>
            <a:stretch>
              <a:fillRect/>
            </a:stretch>
          </p:blipFill>
          <p:spPr bwMode="auto">
            <a:xfrm>
              <a:off x="6466952" y="3346941"/>
              <a:ext cx="1487156" cy="1637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61487" t="55644" r="2374" b="18095"/>
            <a:stretch>
              <a:fillRect/>
            </a:stretch>
          </p:blipFill>
          <p:spPr bwMode="auto">
            <a:xfrm>
              <a:off x="5762730" y="4980637"/>
              <a:ext cx="2895600" cy="1578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4" name="Picture 8" descr="SimGraph"/>
          <p:cNvPicPr>
            <a:picLocks noChangeAspect="1" noChangeArrowheads="1"/>
          </p:cNvPicPr>
          <p:nvPr/>
        </p:nvPicPr>
        <p:blipFill>
          <a:blip r:embed="rId4" cstate="print"/>
          <a:srcRect l="7393" r="4570"/>
          <a:stretch>
            <a:fillRect/>
          </a:stretch>
        </p:blipFill>
        <p:spPr bwMode="auto">
          <a:xfrm>
            <a:off x="5510457" y="990600"/>
            <a:ext cx="332874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600" dirty="0">
                <a:latin typeface="+mn-lt"/>
                <a:ea typeface="+mn-ea"/>
                <a:cs typeface="Arial"/>
              </a:rPr>
              <a:t>Simulation of artificial tissue homeostasis</a:t>
            </a:r>
          </a:p>
        </p:txBody>
      </p:sp>
      <p:sp>
        <p:nvSpPr>
          <p:cNvPr id="630787" name="Text Box 8"/>
          <p:cNvSpPr txBox="1">
            <a:spLocks noChangeArrowheads="1"/>
          </p:cNvSpPr>
          <p:nvPr/>
        </p:nvSpPr>
        <p:spPr bwMode="auto">
          <a:xfrm>
            <a:off x="3581400" y="6400800"/>
            <a:ext cx="2111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ea typeface="+mn-ea"/>
                <a:cs typeface="+mn-cs"/>
              </a:rPr>
              <a:t>Red  = committed</a:t>
            </a:r>
          </a:p>
        </p:txBody>
      </p:sp>
      <p:sp>
        <p:nvSpPr>
          <p:cNvPr id="630788" name="Text Box 9"/>
          <p:cNvSpPr txBox="1">
            <a:spLocks noChangeArrowheads="1"/>
          </p:cNvSpPr>
          <p:nvPr/>
        </p:nvSpPr>
        <p:spPr bwMode="auto">
          <a:xfrm>
            <a:off x="3581400" y="6096000"/>
            <a:ext cx="238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3333CC"/>
                </a:solidFill>
                <a:ea typeface="+mn-ea"/>
                <a:cs typeface="+mn-cs"/>
              </a:rPr>
              <a:t>Blue = uncommitted</a:t>
            </a:r>
          </a:p>
        </p:txBody>
      </p:sp>
      <p:pic>
        <p:nvPicPr>
          <p:cNvPr id="630790" name="tissue-homeostasis-0-3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8" y="1308100"/>
            <a:ext cx="8820150" cy="4254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6307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079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07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07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079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13601" y="2416839"/>
            <a:ext cx="7239000" cy="13716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013601" y="3913520"/>
            <a:ext cx="7239000" cy="13716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013601" y="5410200"/>
            <a:ext cx="7239000" cy="13716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013601" y="920158"/>
            <a:ext cx="7239000" cy="13716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8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27" y="2447564"/>
            <a:ext cx="1853719" cy="139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6169" y="2810252"/>
            <a:ext cx="3368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System integration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599" y="5803613"/>
            <a:ext cx="2458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Genetic parts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90290" y="4306933"/>
            <a:ext cx="167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Modules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13935" y="1313571"/>
            <a:ext cx="228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Applications</a:t>
            </a:r>
            <a:endParaRPr lang="en-US" sz="3200" b="1" dirty="0"/>
          </a:p>
        </p:txBody>
      </p:sp>
      <p:pic>
        <p:nvPicPr>
          <p:cNvPr id="20807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0"/>
          <a:stretch/>
        </p:blipFill>
        <p:spPr bwMode="auto">
          <a:xfrm>
            <a:off x="6331790" y="1044036"/>
            <a:ext cx="1371599" cy="116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77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96" y="1058629"/>
            <a:ext cx="1752677" cy="112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z="3600" dirty="0" smtClean="0">
                <a:latin typeface="+mn-lt"/>
                <a:ea typeface="+mn-ea"/>
                <a:cs typeface="Arial"/>
              </a:rPr>
              <a:t>Summary</a:t>
            </a:r>
            <a:endParaRPr lang="en-US" sz="3600" dirty="0">
              <a:latin typeface="+mn-lt"/>
              <a:ea typeface="+mn-ea"/>
              <a:cs typeface="Arial"/>
            </a:endParaRPr>
          </a:p>
        </p:txBody>
      </p:sp>
      <p:pic>
        <p:nvPicPr>
          <p:cNvPr id="20807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96" y="4076852"/>
            <a:ext cx="1394604" cy="122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7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43" y="4131790"/>
            <a:ext cx="1030857" cy="10958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8" descr="protein-helling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07657" y="5899240"/>
            <a:ext cx="555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://www.genome.ou.edu/5853/rnai/RNAi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03" r="21465" b="90801"/>
          <a:stretch>
            <a:fillRect/>
          </a:stretch>
        </p:blipFill>
        <p:spPr bwMode="auto">
          <a:xfrm rot="20487080">
            <a:off x="4199214" y="6069479"/>
            <a:ext cx="1515279" cy="253541"/>
          </a:xfrm>
          <a:prstGeom prst="rect">
            <a:avLst/>
          </a:prstGeom>
          <a:noFill/>
        </p:spPr>
      </p:pic>
      <p:pic>
        <p:nvPicPr>
          <p:cNvPr id="20" name="Picture 6" descr="http://www.genome.ou.edu/5853/rnai/RNAi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36" t="66775" r="36996" b="20238"/>
          <a:stretch>
            <a:fillRect/>
          </a:stretch>
        </p:blipFill>
        <p:spPr bwMode="auto">
          <a:xfrm>
            <a:off x="6554637" y="5985504"/>
            <a:ext cx="1447800" cy="490780"/>
          </a:xfrm>
          <a:prstGeom prst="rect">
            <a:avLst/>
          </a:prstGeom>
          <a:noFill/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540089" y="4510170"/>
            <a:ext cx="997985" cy="315524"/>
            <a:chOff x="3721251" y="4561935"/>
            <a:chExt cx="785812" cy="248444"/>
          </a:xfrm>
        </p:grpSpPr>
        <p:cxnSp>
          <p:nvCxnSpPr>
            <p:cNvPr id="55" name="Straight Connector 54"/>
            <p:cNvCxnSpPr/>
            <p:nvPr/>
          </p:nvCxnSpPr>
          <p:spPr bwMode="auto">
            <a:xfrm flipV="1">
              <a:off x="4185596" y="4688141"/>
              <a:ext cx="227023" cy="1588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 bwMode="auto">
            <a:xfrm>
              <a:off x="4149873" y="4650835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4430863" y="4650835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 flipV="1">
              <a:off x="3880794" y="4633373"/>
              <a:ext cx="111919" cy="109537"/>
            </a:xfrm>
            <a:prstGeom prst="line">
              <a:avLst/>
            </a:prstGeom>
            <a:ln w="19050">
              <a:prstDash val="sysDot"/>
              <a:headEnd type="none" w="med" len="med"/>
              <a:tailEnd type="triangle" w="sm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Freeform 58"/>
            <p:cNvSpPr/>
            <p:nvPr/>
          </p:nvSpPr>
          <p:spPr bwMode="auto">
            <a:xfrm flipV="1">
              <a:off x="4187976" y="4727035"/>
              <a:ext cx="280991" cy="83344"/>
            </a:xfrm>
            <a:custGeom>
              <a:avLst/>
              <a:gdLst>
                <a:gd name="connsiteX0" fmla="*/ 0 w 361950"/>
                <a:gd name="connsiteY0" fmla="*/ 83344 h 83344"/>
                <a:gd name="connsiteX1" fmla="*/ 0 w 361950"/>
                <a:gd name="connsiteY1" fmla="*/ 0 h 83344"/>
                <a:gd name="connsiteX2" fmla="*/ 361950 w 361950"/>
                <a:gd name="connsiteY2" fmla="*/ 0 h 83344"/>
                <a:gd name="connsiteX3" fmla="*/ 361950 w 361950"/>
                <a:gd name="connsiteY3" fmla="*/ 50006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83344">
                  <a:moveTo>
                    <a:pt x="0" y="83344"/>
                  </a:moveTo>
                  <a:lnTo>
                    <a:pt x="0" y="0"/>
                  </a:lnTo>
                  <a:lnTo>
                    <a:pt x="361950" y="0"/>
                  </a:lnTo>
                  <a:lnTo>
                    <a:pt x="361950" y="50006"/>
                  </a:lnTo>
                </a:path>
              </a:pathLst>
            </a:cu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 flipV="1">
              <a:off x="4428482" y="4753226"/>
              <a:ext cx="76200" cy="1922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 bwMode="auto">
            <a:xfrm>
              <a:off x="4035575" y="4611942"/>
              <a:ext cx="111919" cy="64293"/>
            </a:xfrm>
            <a:prstGeom prst="line">
              <a:avLst/>
            </a:prstGeom>
            <a:ln w="19050">
              <a:prstDash val="solid"/>
              <a:headEnd type="none" w="med" len="med"/>
              <a:tailEnd type="triangle" w="sm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 bwMode="auto">
            <a:xfrm>
              <a:off x="3973663" y="4561935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3821263" y="4729813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grpSp>
          <p:nvGrpSpPr>
            <p:cNvPr id="27" name="Group 264"/>
            <p:cNvGrpSpPr/>
            <p:nvPr/>
          </p:nvGrpSpPr>
          <p:grpSpPr>
            <a:xfrm rot="3589201">
              <a:off x="3723633" y="4620050"/>
              <a:ext cx="139079" cy="64008"/>
              <a:chOff x="8248648" y="6035051"/>
              <a:chExt cx="139079" cy="64008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8248648" y="6068221"/>
                <a:ext cx="13716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auto">
              <a:xfrm rot="5400000" flipV="1">
                <a:off x="8355723" y="6067055"/>
                <a:ext cx="64008" cy="0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 bwMode="auto">
            <a:xfrm>
              <a:off x="3721251" y="4561935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cs typeface="Arial"/>
              </a:rPr>
              <a:t>(Simplified) Lessons</a:t>
            </a:r>
            <a:endParaRPr lang="en-US" sz="3600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265" y="2201171"/>
            <a:ext cx="8962844" cy="4047229"/>
            <a:chOff x="86265" y="2201171"/>
            <a:chExt cx="8962844" cy="4047229"/>
          </a:xfrm>
        </p:grpSpPr>
        <p:sp>
          <p:nvSpPr>
            <p:cNvPr id="10" name="Rounded Rectangle 9"/>
            <p:cNvSpPr/>
            <p:nvPr/>
          </p:nvSpPr>
          <p:spPr>
            <a:xfrm>
              <a:off x="86265" y="2201171"/>
              <a:ext cx="8962844" cy="4047229"/>
            </a:xfrm>
            <a:prstGeom prst="roundRect">
              <a:avLst/>
            </a:prstGeom>
            <a:gradFill>
              <a:gsLst>
                <a:gs pos="0">
                  <a:srgbClr val="D5D5D5"/>
                </a:gs>
                <a:gs pos="68000">
                  <a:srgbClr val="F7F7F7"/>
                </a:gs>
                <a:gs pos="0">
                  <a:schemeClr val="bg1">
                    <a:lumMod val="95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47515" y="2651182"/>
              <a:ext cx="86489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cs typeface="Times New Roman" pitchFamily="18" charset="0"/>
                </a:rPr>
                <a:t>Be inspired by Biology / CS / EE / </a:t>
              </a:r>
              <a:r>
                <a:rPr lang="en-US" sz="2800" b="1" dirty="0" err="1" smtClean="0">
                  <a:cs typeface="Times New Roman" pitchFamily="18" charset="0"/>
                </a:rPr>
                <a:t>MechEng</a:t>
              </a:r>
              <a:r>
                <a:rPr lang="en-US" sz="2800" b="1" dirty="0" smtClean="0">
                  <a:cs typeface="Times New Roman" pitchFamily="18" charset="0"/>
                </a:rPr>
                <a:t> / </a:t>
              </a:r>
              <a:r>
                <a:rPr lang="en-US" sz="2800" b="1" dirty="0" err="1" smtClean="0">
                  <a:cs typeface="Times New Roman" pitchFamily="18" charset="0"/>
                </a:rPr>
                <a:t>CivilEng</a:t>
              </a:r>
              <a:r>
                <a:rPr lang="en-US" sz="2800" b="1" dirty="0" smtClean="0">
                  <a:cs typeface="Times New Roman" pitchFamily="18" charset="0"/>
                </a:rPr>
                <a:t> / … </a:t>
              </a:r>
              <a:endParaRPr lang="en-US" sz="2800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134220" y="3336982"/>
              <a:ext cx="87556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then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108170" y="4022782"/>
              <a:ext cx="292766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cs typeface="Times New Roman" pitchFamily="18" charset="0"/>
                </a:rPr>
                <a:t>Design it your way</a:t>
              </a:r>
              <a:endParaRPr lang="en-US" sz="28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24790" y="4708582"/>
              <a:ext cx="6944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but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60645" y="5394382"/>
              <a:ext cx="66227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cs typeface="Times New Roman" pitchFamily="18" charset="0"/>
                </a:rPr>
                <a:t>Don’t underestimate biological complexity!</a:t>
              </a:r>
              <a:endParaRPr lang="en-US" sz="2800" b="1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0" y="1219200"/>
            <a:ext cx="7456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cs typeface="Times New Roman" pitchFamily="18" charset="0"/>
              </a:rPr>
              <a:t>Goal: create an engineering discipline for biology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594" name="Rectangle 2"/>
          <p:cNvSpPr>
            <a:spLocks noChangeArrowheads="1"/>
          </p:cNvSpPr>
          <p:nvPr/>
        </p:nvSpPr>
        <p:spPr bwMode="auto">
          <a:xfrm>
            <a:off x="7010400" y="4419600"/>
            <a:ext cx="1762125" cy="2057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l" rtl="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u="sng" kern="1200" dirty="0">
                <a:solidFill>
                  <a:srgbClr val="000000"/>
                </a:solidFill>
                <a:latin typeface="Calibri" pitchFamily="34" charset="0"/>
                <a:cs typeface="Arial"/>
              </a:rPr>
              <a:t>Funding:  </a:t>
            </a:r>
          </a:p>
          <a:p>
            <a:pPr algn="l" rtl="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" pitchFamily="34" charset="0"/>
                <a:cs typeface="Arial"/>
              </a:rPr>
              <a:t> DARPA BIOS </a:t>
            </a:r>
          </a:p>
          <a:p>
            <a:pPr algn="l" rtl="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" pitchFamily="34" charset="0"/>
                <a:cs typeface="Arial"/>
              </a:rPr>
              <a:t> NSF </a:t>
            </a:r>
            <a:r>
              <a:rPr lang="en-US" sz="1400" kern="1200" dirty="0" err="1">
                <a:solidFill>
                  <a:srgbClr val="000000"/>
                </a:solidFill>
                <a:latin typeface="Calibri" pitchFamily="34" charset="0"/>
                <a:cs typeface="Arial"/>
              </a:rPr>
              <a:t>QuBIC</a:t>
            </a:r>
            <a:endParaRPr lang="en-US" sz="1400" kern="1200" dirty="0">
              <a:solidFill>
                <a:srgbClr val="000000"/>
              </a:solidFill>
              <a:latin typeface="Calibri" pitchFamily="34" charset="0"/>
              <a:cs typeface="Arial"/>
            </a:endParaRPr>
          </a:p>
          <a:p>
            <a:pPr algn="l" rtl="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" pitchFamily="34" charset="0"/>
                <a:cs typeface="Arial"/>
              </a:rPr>
              <a:t> NSF EMT</a:t>
            </a:r>
          </a:p>
          <a:p>
            <a:pPr algn="l" rtl="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" pitchFamily="34" charset="0"/>
                <a:cs typeface="Arial"/>
              </a:rPr>
              <a:t> NSF Career</a:t>
            </a:r>
          </a:p>
          <a:p>
            <a:pPr algn="l" rtl="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" pitchFamily="34" charset="0"/>
                <a:cs typeface="Arial"/>
              </a:rPr>
              <a:t> DOE</a:t>
            </a:r>
          </a:p>
          <a:p>
            <a:pPr algn="l" rtl="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" pitchFamily="34" charset="0"/>
                <a:cs typeface="Arial"/>
              </a:rPr>
              <a:t> Princeton </a:t>
            </a:r>
          </a:p>
          <a:p>
            <a:pPr algn="l" rtl="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kern="1200" dirty="0">
                <a:solidFill>
                  <a:srgbClr val="000000"/>
                </a:solidFill>
                <a:latin typeface="Calibri" pitchFamily="34" charset="0"/>
                <a:cs typeface="Arial"/>
              </a:rPr>
              <a:t> NJ Spinal Cord</a:t>
            </a:r>
          </a:p>
        </p:txBody>
      </p:sp>
      <p:sp>
        <p:nvSpPr>
          <p:cNvPr id="57753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CC00"/>
                </a:solidFill>
                <a:latin typeface="Calibri" pitchFamily="34" charset="0"/>
              </a:rPr>
              <a:t>Acknowledgments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14375"/>
            <a:ext cx="2667000" cy="6067425"/>
          </a:xfrm>
        </p:spPr>
        <p:txBody>
          <a:bodyPr/>
          <a:lstStyle/>
          <a:p>
            <a:pPr marL="120650" indent="-120650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400" dirty="0" smtClean="0">
                <a:solidFill>
                  <a:srgbClr val="FFFFCC"/>
                </a:solidFill>
                <a:latin typeface="Calibri" pitchFamily="34" charset="0"/>
              </a:rPr>
              <a:t>MIT (current):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Jon Babb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Noah Davidsohn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Steve Firsing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Saurabh Gupta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Patrick Guye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Yinqing Li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Ting Lu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err="1" smtClean="0">
                <a:solidFill>
                  <a:srgbClr val="FFFFCC"/>
                </a:solidFill>
                <a:latin typeface="Calibri" pitchFamily="34" charset="0"/>
              </a:rPr>
              <a:t>Cil</a:t>
            </a: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 Purnick 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Jingjing Sun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200" dirty="0" err="1" smtClean="0">
                <a:solidFill>
                  <a:srgbClr val="FFFFCC"/>
                </a:solidFill>
                <a:latin typeface="Calibri" pitchFamily="34" charset="0"/>
              </a:rPr>
              <a:t>Liiliana</a:t>
            </a: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 Wroblewska</a:t>
            </a:r>
          </a:p>
          <a:p>
            <a:pPr marL="120650" indent="-120650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400" dirty="0" smtClean="0">
                <a:solidFill>
                  <a:srgbClr val="FFFFCC"/>
                </a:solidFill>
                <a:latin typeface="Calibri" pitchFamily="34" charset="0"/>
              </a:rPr>
              <a:t>Princeton (former): 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Ernesto Andrianantoandro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Subhayu Basu 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Ming-Tang Chen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David Coleman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Caroline DeHart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Yoram</a:t>
            </a: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Gerchman</a:t>
            </a:r>
            <a:endParaRPr lang="en-US" sz="1050" dirty="0" smtClean="0">
              <a:solidFill>
                <a:srgbClr val="FFFFCC"/>
              </a:solidFill>
              <a:latin typeface="Calibri" pitchFamily="34" charset="0"/>
            </a:endParaRP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Abigail </a:t>
            </a: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Kalmbach</a:t>
            </a:r>
            <a:endParaRPr lang="en-US" sz="1050" dirty="0" smtClean="0">
              <a:solidFill>
                <a:srgbClr val="FFFFCC"/>
              </a:solidFill>
              <a:latin typeface="Calibri" pitchFamily="34" charset="0"/>
            </a:endParaRP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David </a:t>
            </a: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Karig</a:t>
            </a:r>
            <a:endParaRPr lang="en-US" sz="1050" dirty="0" smtClean="0">
              <a:solidFill>
                <a:srgbClr val="FFFFCC"/>
              </a:solidFill>
              <a:latin typeface="Calibri" pitchFamily="34" charset="0"/>
            </a:endParaRP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Jerome Ku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Sara Hooshangi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Rishabh</a:t>
            </a: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Mehreja</a:t>
            </a: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 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Thomas Mason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Miles Miller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Ilka</a:t>
            </a: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 Netravali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Tom Peterson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Allegra </a:t>
            </a: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Petti</a:t>
            </a:r>
            <a:endParaRPr lang="en-US" sz="1050" dirty="0" smtClean="0">
              <a:solidFill>
                <a:srgbClr val="FFFFCC"/>
              </a:solidFill>
              <a:latin typeface="Calibri" pitchFamily="34" charset="0"/>
            </a:endParaRP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Sairam</a:t>
            </a: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 Subramanian</a:t>
            </a:r>
          </a:p>
          <a:p>
            <a:pPr marL="403225" lvl="1" indent="-168275" eaLnBrk="1" hangingPunct="1">
              <a:lnSpc>
                <a:spcPct val="87000"/>
              </a:lnSpc>
              <a:spcBef>
                <a:spcPct val="10000"/>
              </a:spcBef>
              <a:spcAft>
                <a:spcPts val="200"/>
              </a:spcAft>
            </a:pPr>
            <a:r>
              <a:rPr lang="en-US" sz="1050" dirty="0" smtClean="0">
                <a:solidFill>
                  <a:srgbClr val="FFFFCC"/>
                </a:solidFill>
                <a:latin typeface="Calibri" pitchFamily="34" charset="0"/>
              </a:rPr>
              <a:t>Stephan </a:t>
            </a:r>
            <a:r>
              <a:rPr lang="en-US" sz="1050" dirty="0" err="1" smtClean="0">
                <a:solidFill>
                  <a:srgbClr val="FFFFCC"/>
                </a:solidFill>
                <a:latin typeface="Calibri" pitchFamily="34" charset="0"/>
              </a:rPr>
              <a:t>Thiberge</a:t>
            </a:r>
            <a:endParaRPr lang="en-US" sz="1050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2362200" y="441960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3038" indent="-17303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rgbClr val="FFFFCC"/>
                </a:solidFill>
                <a:latin typeface="Calibri" pitchFamily="34" charset="0"/>
              </a:rPr>
              <a:t>Princeton:</a:t>
            </a:r>
          </a:p>
          <a:p>
            <a:pPr marL="569913" lvl="1" indent="-225425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−"/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Craig Arnold</a:t>
            </a:r>
          </a:p>
          <a:p>
            <a:pPr marL="569913" lvl="1" indent="-225425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−"/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Ken </a:t>
            </a:r>
            <a:r>
              <a:rPr lang="en-US" sz="1200" dirty="0" err="1" smtClean="0">
                <a:solidFill>
                  <a:srgbClr val="FFFFCC"/>
                </a:solidFill>
                <a:latin typeface="Calibri" pitchFamily="34" charset="0"/>
              </a:rPr>
              <a:t>Steiglitz</a:t>
            </a:r>
            <a:endParaRPr lang="en-US" sz="1200" dirty="0" smtClean="0">
              <a:solidFill>
                <a:srgbClr val="FFFFCC"/>
              </a:solidFill>
              <a:latin typeface="Calibri" pitchFamily="34" charset="0"/>
            </a:endParaRPr>
          </a:p>
          <a:p>
            <a:pPr marL="569913" lvl="1" indent="-225425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−"/>
            </a:pPr>
            <a:r>
              <a:rPr lang="en-US" sz="1200" dirty="0" err="1" smtClean="0">
                <a:solidFill>
                  <a:srgbClr val="FFFFCC"/>
                </a:solidFill>
                <a:latin typeface="Calibri" pitchFamily="34" charset="0"/>
              </a:rPr>
              <a:t>Hersch</a:t>
            </a: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en-US" sz="1200" dirty="0" err="1" smtClean="0">
                <a:solidFill>
                  <a:srgbClr val="FFFFCC"/>
                </a:solidFill>
                <a:latin typeface="Calibri" pitchFamily="34" charset="0"/>
              </a:rPr>
              <a:t>Rabitz</a:t>
            </a:r>
            <a:endParaRPr lang="en-US" sz="1200" dirty="0" smtClean="0">
              <a:solidFill>
                <a:srgbClr val="FFFFCC"/>
              </a:solidFill>
              <a:latin typeface="Calibri" pitchFamily="34" charset="0"/>
            </a:endParaRPr>
          </a:p>
          <a:p>
            <a:pPr marL="173038" indent="-17303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1200" dirty="0" smtClean="0">
                <a:solidFill>
                  <a:srgbClr val="FFFFCC"/>
                </a:solidFill>
                <a:latin typeface="Calibri" pitchFamily="34" charset="0"/>
                <a:cs typeface="Arial"/>
              </a:rPr>
              <a:t>Mt. Sinai:</a:t>
            </a:r>
          </a:p>
          <a:p>
            <a:pPr marL="569913" lvl="1" indent="-225425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−"/>
            </a:pPr>
            <a:r>
              <a:rPr lang="en-US" sz="1200" kern="1200" dirty="0" smtClean="0">
                <a:solidFill>
                  <a:srgbClr val="FFFFCC"/>
                </a:solidFill>
                <a:latin typeface="Calibri" pitchFamily="34" charset="0"/>
                <a:cs typeface="Arial"/>
              </a:rPr>
              <a:t>Ihor </a:t>
            </a: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Lemischka</a:t>
            </a:r>
          </a:p>
          <a:p>
            <a:pPr marL="173038" indent="-173038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Caltech:</a:t>
            </a:r>
          </a:p>
          <a:p>
            <a:pPr marL="576263" lvl="1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Frances Arnold</a:t>
            </a:r>
          </a:p>
          <a:p>
            <a:pPr marL="576263" lvl="1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Jared </a:t>
            </a:r>
            <a:r>
              <a:rPr lang="en-US" sz="1200" kern="1200" dirty="0" err="1">
                <a:solidFill>
                  <a:srgbClr val="FFFFCC"/>
                </a:solidFill>
                <a:latin typeface="Calibri" pitchFamily="34" charset="0"/>
                <a:cs typeface="Arial"/>
              </a:rPr>
              <a:t>Leadbetter</a:t>
            </a:r>
            <a:endParaRPr lang="en-US" sz="1200" kern="1200" dirty="0">
              <a:solidFill>
                <a:srgbClr val="FFFFCC"/>
              </a:solidFill>
              <a:latin typeface="Calibri" pitchFamily="34" charset="0"/>
              <a:cs typeface="Arial"/>
            </a:endParaRPr>
          </a:p>
          <a:p>
            <a:pPr marL="576263" lvl="1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200" kern="1200" dirty="0" err="1">
                <a:solidFill>
                  <a:srgbClr val="FFFFCC"/>
                </a:solidFill>
                <a:latin typeface="Calibri" pitchFamily="34" charset="0"/>
                <a:cs typeface="Arial"/>
              </a:rPr>
              <a:t>Yohei</a:t>
            </a: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 </a:t>
            </a:r>
            <a:r>
              <a:rPr lang="en-US" sz="1200" kern="1200" dirty="0" err="1">
                <a:solidFill>
                  <a:srgbClr val="FFFFCC"/>
                </a:solidFill>
                <a:latin typeface="Calibri" pitchFamily="34" charset="0"/>
                <a:cs typeface="Arial"/>
              </a:rPr>
              <a:t>Yokobayashi</a:t>
            </a:r>
            <a:endParaRPr lang="en-US" sz="1200" kern="1200" dirty="0">
              <a:solidFill>
                <a:srgbClr val="FFFFCC"/>
              </a:solidFill>
              <a:latin typeface="Calibri" pitchFamily="34" charset="0"/>
              <a:cs typeface="Arial"/>
            </a:endParaRPr>
          </a:p>
          <a:p>
            <a:pPr marL="576263" lvl="1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Cynthia </a:t>
            </a:r>
            <a:r>
              <a:rPr lang="en-US" sz="1200" kern="1200" dirty="0" smtClean="0">
                <a:solidFill>
                  <a:srgbClr val="FFFFCC"/>
                </a:solidFill>
                <a:latin typeface="Calibri" pitchFamily="34" charset="0"/>
                <a:cs typeface="Arial"/>
              </a:rPr>
              <a:t>Collins</a:t>
            </a:r>
            <a:endParaRPr lang="en-US" sz="1200" kern="1200" dirty="0">
              <a:solidFill>
                <a:srgbClr val="FFFFCC"/>
              </a:solidFill>
              <a:latin typeface="Calibri" pitchFamily="34" charset="0"/>
              <a:cs typeface="Arial"/>
            </a:endParaRPr>
          </a:p>
        </p:txBody>
      </p:sp>
      <p:sp>
        <p:nvSpPr>
          <p:cNvPr id="577543" name="Rectangle 13"/>
          <p:cNvSpPr>
            <a:spLocks noChangeArrowheads="1"/>
          </p:cNvSpPr>
          <p:nvPr/>
        </p:nvSpPr>
        <p:spPr bwMode="auto">
          <a:xfrm>
            <a:off x="4572000" y="4488070"/>
            <a:ext cx="2438400" cy="221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dirty="0" smtClean="0">
                <a:solidFill>
                  <a:srgbClr val="FFFFCC"/>
                </a:solidFill>
                <a:latin typeface="Calibri" pitchFamily="34" charset="0"/>
              </a:rPr>
              <a:t>Duke:</a:t>
            </a:r>
          </a:p>
          <a:p>
            <a:pPr marL="576263" lvl="1" indent="-228600" fontAlgn="base">
              <a:lnSpc>
                <a:spcPct val="80000"/>
              </a:lnSpc>
              <a:spcBef>
                <a:spcPct val="10000"/>
              </a:spcBef>
              <a:spcAft>
                <a:spcPct val="0"/>
              </a:spcAft>
              <a:buFont typeface="Times New Roman" pitchFamily="18" charset="0"/>
              <a:buChar char="–"/>
            </a:pPr>
            <a:r>
              <a:rPr lang="en-US" sz="1200" dirty="0" err="1" smtClean="0">
                <a:solidFill>
                  <a:srgbClr val="FFFFCC"/>
                </a:solidFill>
                <a:latin typeface="Calibri" pitchFamily="34" charset="0"/>
              </a:rPr>
              <a:t>Lingchong</a:t>
            </a: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 You</a:t>
            </a:r>
          </a:p>
          <a:p>
            <a:pPr marL="173038" indent="-173038" fontAlgn="base">
              <a:lnSpc>
                <a:spcPct val="80000"/>
              </a:lnSpc>
              <a:spcBef>
                <a:spcPct val="1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srgbClr val="FFFFCC"/>
                </a:solidFill>
                <a:latin typeface="Calibri" pitchFamily="34" charset="0"/>
              </a:rPr>
              <a:t>Harvard</a:t>
            </a:r>
          </a:p>
          <a:p>
            <a:pPr marL="576263" lvl="1" indent="-228600" fontAlgn="base">
              <a:lnSpc>
                <a:spcPct val="80000"/>
              </a:lnSpc>
              <a:spcBef>
                <a:spcPct val="10000"/>
              </a:spcBef>
              <a:spcAft>
                <a:spcPct val="0"/>
              </a:spcAft>
              <a:buFont typeface="Times New Roman" pitchFamily="18" charset="0"/>
              <a:buChar char="–"/>
            </a:pPr>
            <a:r>
              <a:rPr lang="en-US" sz="1200" dirty="0" smtClean="0">
                <a:solidFill>
                  <a:srgbClr val="FFFFCC"/>
                </a:solidFill>
                <a:latin typeface="Calibri" pitchFamily="34" charset="0"/>
              </a:rPr>
              <a:t>Kobi Benenson</a:t>
            </a:r>
          </a:p>
          <a:p>
            <a:pPr algn="l" rtl="0" fontAlgn="base">
              <a:lnSpc>
                <a:spcPct val="85000"/>
              </a:lnSpc>
              <a:spcBef>
                <a:spcPct val="10000"/>
              </a:spcBef>
              <a:spcAft>
                <a:spcPts val="100"/>
              </a:spcAft>
              <a:buFontTx/>
              <a:buChar char="•"/>
            </a:pPr>
            <a:r>
              <a:rPr lang="en-US" sz="1400" kern="1200" dirty="0" smtClean="0">
                <a:solidFill>
                  <a:srgbClr val="FFFFCC"/>
                </a:solidFill>
                <a:latin typeface="Calibri" pitchFamily="34" charset="0"/>
                <a:cs typeface="Arial"/>
              </a:rPr>
              <a:t>  MIT</a:t>
            </a:r>
            <a:r>
              <a:rPr lang="en-US" sz="14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:</a:t>
            </a:r>
          </a:p>
          <a:p>
            <a:pPr marL="515938" lvl="1" indent="-227013" algn="l" rtl="0" fontAlgn="base">
              <a:lnSpc>
                <a:spcPct val="85000"/>
              </a:lnSpc>
              <a:spcBef>
                <a:spcPct val="10000"/>
              </a:spcBef>
              <a:spcAft>
                <a:spcPts val="100"/>
              </a:spcAft>
              <a:buFont typeface="Times New Roman" pitchFamily="18" charset="0"/>
              <a:buChar char="–"/>
            </a:pP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Tom Knight</a:t>
            </a:r>
          </a:p>
          <a:p>
            <a:pPr marL="515938" lvl="1" indent="-227013" algn="l" rtl="0" fontAlgn="base">
              <a:lnSpc>
                <a:spcPct val="85000"/>
              </a:lnSpc>
              <a:spcBef>
                <a:spcPct val="20000"/>
              </a:spcBef>
              <a:spcAft>
                <a:spcPts val="100"/>
              </a:spcAft>
              <a:buFontTx/>
              <a:buChar char="–"/>
            </a:pP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Gerald J. </a:t>
            </a:r>
            <a:r>
              <a:rPr lang="en-US" sz="1200" kern="1200" dirty="0" err="1">
                <a:solidFill>
                  <a:srgbClr val="FFFFCC"/>
                </a:solidFill>
                <a:latin typeface="Calibri" pitchFamily="34" charset="0"/>
                <a:cs typeface="Arial"/>
              </a:rPr>
              <a:t>Sussman</a:t>
            </a:r>
            <a:endParaRPr lang="en-US" sz="1200" kern="1200" dirty="0">
              <a:solidFill>
                <a:srgbClr val="FFFFCC"/>
              </a:solidFill>
              <a:latin typeface="Calibri" pitchFamily="34" charset="0"/>
              <a:cs typeface="Arial"/>
            </a:endParaRPr>
          </a:p>
          <a:p>
            <a:pPr marL="515938" lvl="1" indent="-227013" algn="l" rtl="0" fontAlgn="base">
              <a:lnSpc>
                <a:spcPct val="85000"/>
              </a:lnSpc>
              <a:spcBef>
                <a:spcPct val="20000"/>
              </a:spcBef>
              <a:spcAft>
                <a:spcPts val="100"/>
              </a:spcAft>
              <a:buFontTx/>
              <a:buChar char="–"/>
            </a:pP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Hal Abelson</a:t>
            </a:r>
          </a:p>
          <a:p>
            <a:pPr marL="515938" lvl="1" indent="-227013" algn="l" rtl="0" fontAlgn="base">
              <a:lnSpc>
                <a:spcPct val="85000"/>
              </a:lnSpc>
              <a:spcBef>
                <a:spcPct val="20000"/>
              </a:spcBef>
              <a:spcAft>
                <a:spcPts val="100"/>
              </a:spcAft>
              <a:buFontTx/>
              <a:buChar char="–"/>
            </a:pPr>
            <a:r>
              <a:rPr lang="en-US" sz="1200" kern="1200" dirty="0" smtClean="0">
                <a:solidFill>
                  <a:srgbClr val="FFFFCC"/>
                </a:solidFill>
                <a:latin typeface="Calibri" pitchFamily="34" charset="0"/>
                <a:cs typeface="Arial"/>
              </a:rPr>
              <a:t>Radhika </a:t>
            </a: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Nagpal </a:t>
            </a:r>
          </a:p>
          <a:p>
            <a:pPr marL="515938" lvl="1" indent="-227013" algn="l" rtl="0" fontAlgn="base">
              <a:lnSpc>
                <a:spcPct val="85000"/>
              </a:lnSpc>
              <a:spcBef>
                <a:spcPct val="20000"/>
              </a:spcBef>
              <a:spcAft>
                <a:spcPts val="100"/>
              </a:spcAft>
              <a:buFontTx/>
              <a:buChar char="–"/>
            </a:pPr>
            <a:r>
              <a:rPr lang="en-US" sz="1200" kern="1200" dirty="0">
                <a:solidFill>
                  <a:srgbClr val="FFFFCC"/>
                </a:solidFill>
                <a:latin typeface="Calibri" pitchFamily="34" charset="0"/>
                <a:cs typeface="Arial"/>
              </a:rPr>
              <a:t>Dylan Hirsch-Shell</a:t>
            </a:r>
          </a:p>
          <a:p>
            <a:pPr marL="457200" lvl="1" algn="l" rtl="0" fontAlgn="base">
              <a:lnSpc>
                <a:spcPct val="85000"/>
              </a:lnSpc>
              <a:spcBef>
                <a:spcPct val="20000"/>
              </a:spcBef>
              <a:spcAft>
                <a:spcPts val="100"/>
              </a:spcAft>
            </a:pPr>
            <a:endParaRPr lang="en-US" sz="1200" kern="1200" dirty="0">
              <a:solidFill>
                <a:srgbClr val="FFFFCC"/>
              </a:solidFill>
              <a:latin typeface="Calibri" pitchFamily="34" charset="0"/>
              <a:cs typeface="Arial"/>
            </a:endParaRPr>
          </a:p>
        </p:txBody>
      </p:sp>
      <p:pic>
        <p:nvPicPr>
          <p:cNvPr id="2078722" name="Picture 2" descr="R:\synbio\GroupTalks\2010\Retreat_2010-03-13\Pictures\pix from Jingjing's camera\IMG_03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/>
          <a:stretch/>
        </p:blipFill>
        <p:spPr bwMode="auto">
          <a:xfrm>
            <a:off x="2819400" y="664234"/>
            <a:ext cx="5715000" cy="36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indent="233363" eaLnBrk="1" hangingPunct="1">
              <a:defRPr/>
            </a:pPr>
            <a:r>
              <a:rPr lang="en-US" spc="300" dirty="0" smtClean="0">
                <a:latin typeface="+mn-lt"/>
                <a:cs typeface="Times New Roman" pitchFamily="18" charset="0"/>
              </a:rPr>
              <a:t>Questions?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hangingPunct="0">
              <a:defRPr/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2" y="1066800"/>
            <a:ext cx="7033118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67000" y="3124200"/>
            <a:ext cx="3810000" cy="6096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cs typeface="Times New Roman" pitchFamily="18" charset="0"/>
              </a:rPr>
              <a:t>Thank you!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714500" y="1010482"/>
            <a:ext cx="5715000" cy="2743200"/>
          </a:xfrm>
          <a:prstGeom prst="rect">
            <a:avLst/>
          </a:prstGeom>
          <a:solidFill>
            <a:schemeClr val="bg1"/>
          </a:solidFill>
          <a:ln w="28575"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biology analogy: bio-bots</a:t>
            </a:r>
            <a:endParaRPr lang="en-US" dirty="0"/>
          </a:p>
        </p:txBody>
      </p:sp>
      <p:pic>
        <p:nvPicPr>
          <p:cNvPr id="13" name="Wall-E-trailer-cropped-cinepa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86268" y="1104410"/>
            <a:ext cx="5577840" cy="2556510"/>
          </a:xfrm>
          <a:prstGeom prst="rect">
            <a:avLst/>
          </a:prstGeom>
        </p:spPr>
      </p:pic>
      <p:pic>
        <p:nvPicPr>
          <p:cNvPr id="2079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91" y="3923502"/>
            <a:ext cx="6092687" cy="289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51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dirty="0" smtClean="0">
                <a:latin typeface="+mn-lt"/>
                <a:ea typeface="+mn-ea"/>
                <a:cs typeface="Arial"/>
              </a:rPr>
              <a:t>Overview</a:t>
            </a:r>
            <a:endParaRPr lang="en-US" dirty="0">
              <a:latin typeface="+mn-lt"/>
              <a:ea typeface="+mn-ea"/>
              <a:cs typeface="Arial"/>
            </a:endParaRPr>
          </a:p>
        </p:txBody>
      </p:sp>
      <p:sp>
        <p:nvSpPr>
          <p:cNvPr id="389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686800" cy="5638800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sz="3600" dirty="0" smtClean="0">
                <a:cs typeface="Times New Roman" pitchFamily="18" charset="0"/>
              </a:rPr>
              <a:t>Basic modules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>
                <a:solidFill>
                  <a:schemeClr val="accent2"/>
                </a:solidFill>
                <a:cs typeface="Times New Roman" pitchFamily="18" charset="0"/>
              </a:rPr>
              <a:t>Digital, analog, </a:t>
            </a:r>
            <a:r>
              <a:rPr lang="en-US" sz="2400" dirty="0" err="1" smtClean="0">
                <a:solidFill>
                  <a:schemeClr val="accent2"/>
                </a:solidFill>
                <a:cs typeface="Times New Roman" pitchFamily="18" charset="0"/>
              </a:rPr>
              <a:t>multicellular</a:t>
            </a:r>
            <a:endParaRPr lang="en-US" sz="2400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ct val="95000"/>
              </a:lnSpc>
            </a:pPr>
            <a:r>
              <a:rPr lang="en-US" dirty="0" smtClean="0">
                <a:cs typeface="Times New Roman" pitchFamily="18" charset="0"/>
              </a:rPr>
              <a:t>Applications / Larger scale systems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>
                <a:solidFill>
                  <a:schemeClr val="accent2"/>
                </a:solidFill>
                <a:cs typeface="Times New Roman" pitchFamily="18" charset="0"/>
              </a:rPr>
              <a:t>Logic circuits for </a:t>
            </a:r>
            <a:r>
              <a:rPr lang="en-US" sz="2400" dirty="0">
                <a:solidFill>
                  <a:schemeClr val="accent2"/>
                </a:solidFill>
                <a:cs typeface="Times New Roman" pitchFamily="18" charset="0"/>
              </a:rPr>
              <a:t>cancer therapy</a:t>
            </a:r>
          </a:p>
          <a:p>
            <a:pPr lvl="1">
              <a:lnSpc>
                <a:spcPct val="95000"/>
              </a:lnSpc>
            </a:pPr>
            <a:r>
              <a:rPr lang="en-US" sz="2400" dirty="0" smtClean="0">
                <a:solidFill>
                  <a:schemeClr val="accent2"/>
                </a:solidFill>
                <a:cs typeface="Times New Roman" pitchFamily="18" charset="0"/>
              </a:rPr>
              <a:t>Artificial tissue homeostasis for </a:t>
            </a:r>
            <a:r>
              <a:rPr lang="el-GR" sz="2400" dirty="0" smtClean="0">
                <a:solidFill>
                  <a:schemeClr val="accent2"/>
                </a:solidFill>
                <a:cs typeface="Times New Roman" pitchFamily="18" charset="0"/>
              </a:rPr>
              <a:t>β</a:t>
            </a:r>
            <a:r>
              <a:rPr lang="en-US" sz="2400" dirty="0" smtClean="0">
                <a:solidFill>
                  <a:schemeClr val="accent2"/>
                </a:solidFill>
                <a:cs typeface="Times New Roman" pitchFamily="18" charset="0"/>
              </a:rPr>
              <a:t> cells</a:t>
            </a:r>
            <a:endParaRPr lang="en-US" sz="2400" dirty="0" smtClean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182880" rIns="182880"/>
          <a:lstStyle/>
          <a:p>
            <a:pPr eaLnBrk="1" hangingPunct="1"/>
            <a:r>
              <a:rPr lang="en-US" sz="3800" dirty="0" smtClean="0"/>
              <a:t>Genetic Building Block – Digital  Inverter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0" y="2286000"/>
            <a:ext cx="7086600" cy="4191000"/>
            <a:chOff x="720" y="1104"/>
            <a:chExt cx="4464" cy="2640"/>
          </a:xfrm>
        </p:grpSpPr>
        <p:sp>
          <p:nvSpPr>
            <p:cNvPr id="4133" name="AutoShape 4"/>
            <p:cNvSpPr>
              <a:spLocks noChangeArrowheads="1"/>
            </p:cNvSpPr>
            <p:nvPr/>
          </p:nvSpPr>
          <p:spPr bwMode="auto">
            <a:xfrm>
              <a:off x="768" y="1152"/>
              <a:ext cx="4368" cy="2544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2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34" name="AutoShape 5"/>
            <p:cNvSpPr>
              <a:spLocks noChangeArrowheads="1"/>
            </p:cNvSpPr>
            <p:nvPr/>
          </p:nvSpPr>
          <p:spPr bwMode="auto">
            <a:xfrm>
              <a:off x="720" y="1104"/>
              <a:ext cx="4464" cy="2640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2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882900" y="5715000"/>
            <a:ext cx="2971800" cy="230188"/>
            <a:chOff x="1392" y="3743"/>
            <a:chExt cx="3824" cy="306"/>
          </a:xfrm>
        </p:grpSpPr>
        <p:pic>
          <p:nvPicPr>
            <p:cNvPr id="4128" name="Picture 7" descr="dna-segmen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2" y="3744"/>
              <a:ext cx="1081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9" name="Picture 8" descr="dna-segmen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09" y="3744"/>
              <a:ext cx="1081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 noChangeAspect="1"/>
            </p:cNvGrpSpPr>
            <p:nvPr/>
          </p:nvGrpSpPr>
          <p:grpSpPr bwMode="auto">
            <a:xfrm>
              <a:off x="3223" y="3743"/>
              <a:ext cx="1993" cy="305"/>
              <a:chOff x="3223" y="3748"/>
              <a:chExt cx="1993" cy="305"/>
            </a:xfrm>
          </p:grpSpPr>
          <p:pic>
            <p:nvPicPr>
              <p:cNvPr id="4131" name="Picture 10" descr="dna-segmen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23" y="3748"/>
                <a:ext cx="1081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32" name="Picture 11" descr="dna-segmen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35" y="3748"/>
                <a:ext cx="1081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105" name="Line 12"/>
          <p:cNvSpPr>
            <a:spLocks noChangeAspect="1" noChangeShapeType="1"/>
          </p:cNvSpPr>
          <p:nvPr/>
        </p:nvSpPr>
        <p:spPr bwMode="auto">
          <a:xfrm>
            <a:off x="3921125" y="1597025"/>
            <a:ext cx="146367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6" name="AutoShape 13"/>
          <p:cNvSpPr>
            <a:spLocks noChangeArrowheads="1"/>
          </p:cNvSpPr>
          <p:nvPr/>
        </p:nvSpPr>
        <p:spPr bwMode="auto">
          <a:xfrm rot="5400000">
            <a:off x="4394200" y="1330325"/>
            <a:ext cx="533400" cy="533400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7" name="Oval 14"/>
          <p:cNvSpPr>
            <a:spLocks noChangeArrowheads="1"/>
          </p:cNvSpPr>
          <p:nvPr/>
        </p:nvSpPr>
        <p:spPr bwMode="auto">
          <a:xfrm>
            <a:off x="4927600" y="1520825"/>
            <a:ext cx="152400" cy="1524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3581400" y="13716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109" name="Text Box 16"/>
          <p:cNvSpPr txBox="1">
            <a:spLocks noChangeArrowheads="1"/>
          </p:cNvSpPr>
          <p:nvPr/>
        </p:nvSpPr>
        <p:spPr bwMode="auto">
          <a:xfrm>
            <a:off x="5378450" y="13716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4110" name="Rectangle 17"/>
          <p:cNvSpPr>
            <a:spLocks noChangeAspect="1" noChangeArrowheads="1"/>
          </p:cNvSpPr>
          <p:nvPr/>
        </p:nvSpPr>
        <p:spPr bwMode="auto">
          <a:xfrm>
            <a:off x="4025900" y="5715000"/>
            <a:ext cx="1295400" cy="228600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50000">
                <a:srgbClr val="FFFFCC"/>
              </a:gs>
              <a:gs pos="100000">
                <a:srgbClr val="FF6600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ndale Mono" pitchFamily="49" charset="0"/>
              </a:rPr>
              <a:t>CDS    </a:t>
            </a:r>
          </a:p>
        </p:txBody>
      </p:sp>
      <p:sp>
        <p:nvSpPr>
          <p:cNvPr id="301074" name="Rectangle 18"/>
          <p:cNvSpPr>
            <a:spLocks noChangeAspect="1" noChangeArrowheads="1"/>
          </p:cNvSpPr>
          <p:nvPr/>
        </p:nvSpPr>
        <p:spPr bwMode="auto">
          <a:xfrm>
            <a:off x="3492500" y="5715000"/>
            <a:ext cx="533400" cy="228600"/>
          </a:xfrm>
          <a:prstGeom prst="rect">
            <a:avLst/>
          </a:prstGeom>
          <a:gradFill rotWithShape="0">
            <a:gsLst>
              <a:gs pos="0">
                <a:srgbClr val="666699"/>
              </a:gs>
              <a:gs pos="50000">
                <a:schemeClr val="bg1"/>
              </a:gs>
              <a:gs pos="100000">
                <a:srgbClr val="666699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ndale Mono" pitchFamily="49" charset="0"/>
                <a:sym typeface="Andale Mono" pitchFamily="49" charset="0"/>
              </a:rPr>
              <a:t>P</a:t>
            </a:r>
            <a:endParaRPr lang="en-US" sz="2000" b="1" baseline="-25000">
              <a:solidFill>
                <a:srgbClr val="000000"/>
              </a:solidFill>
              <a:latin typeface="Times New Roman" pitchFamily="18" charset="0"/>
              <a:sym typeface="Andale Mono" pitchFamily="49" charset="0"/>
            </a:endParaRPr>
          </a:p>
        </p:txBody>
      </p:sp>
      <p:graphicFrame>
        <p:nvGraphicFramePr>
          <p:cNvPr id="4098" name="Object 19"/>
          <p:cNvGraphicFramePr>
            <a:graphicFrameLocks noChangeAspect="1"/>
          </p:cNvGraphicFramePr>
          <p:nvPr/>
        </p:nvGraphicFramePr>
        <p:xfrm>
          <a:off x="4635500" y="5432425"/>
          <a:ext cx="73183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590" name="Photo Editor Photo" r:id="rId4" imgW="1463167" imgH="1173582" progId="">
                  <p:embed/>
                </p:oleObj>
              </mc:Choice>
              <mc:Fallback>
                <p:oleObj name="Photo Editor Photo" r:id="rId4" imgW="1463167" imgH="117358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0" y="5432425"/>
                        <a:ext cx="731838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2" name="Line 20"/>
          <p:cNvSpPr>
            <a:spLocks noChangeShapeType="1"/>
          </p:cNvSpPr>
          <p:nvPr/>
        </p:nvSpPr>
        <p:spPr bwMode="auto">
          <a:xfrm flipV="1">
            <a:off x="5168900" y="4724400"/>
            <a:ext cx="609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13" name="Text Box 21"/>
          <p:cNvSpPr txBox="1">
            <a:spLocks noChangeArrowheads="1"/>
          </p:cNvSpPr>
          <p:nvPr/>
        </p:nvSpPr>
        <p:spPr bwMode="auto">
          <a:xfrm>
            <a:off x="5610225" y="4914900"/>
            <a:ext cx="1562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Transcription 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97500" y="4114800"/>
            <a:ext cx="381000" cy="304800"/>
            <a:chOff x="1680" y="2112"/>
            <a:chExt cx="288" cy="240"/>
          </a:xfrm>
        </p:grpSpPr>
        <p:sp>
          <p:nvSpPr>
            <p:cNvPr id="4126" name="Oval 23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27" name="Oval 24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930900" y="3581400"/>
            <a:ext cx="381000" cy="304800"/>
            <a:chOff x="1680" y="2112"/>
            <a:chExt cx="288" cy="240"/>
          </a:xfrm>
        </p:grpSpPr>
        <p:sp>
          <p:nvSpPr>
            <p:cNvPr id="4124" name="Oval 26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25" name="Oval 27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6083300" y="4267200"/>
            <a:ext cx="381000" cy="304800"/>
            <a:chOff x="1680" y="2112"/>
            <a:chExt cx="288" cy="240"/>
          </a:xfrm>
        </p:grpSpPr>
        <p:sp>
          <p:nvSpPr>
            <p:cNvPr id="4122" name="Oval 29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23" name="Oval 30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6540500" y="3810000"/>
            <a:ext cx="381000" cy="304800"/>
            <a:chOff x="1680" y="2112"/>
            <a:chExt cx="288" cy="240"/>
          </a:xfrm>
        </p:grpSpPr>
        <p:sp>
          <p:nvSpPr>
            <p:cNvPr id="4120" name="Oval 32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21" name="Oval 33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118" name="Text Box 34"/>
          <p:cNvSpPr txBox="1">
            <a:spLocks noChangeArrowheads="1"/>
          </p:cNvSpPr>
          <p:nvPr/>
        </p:nvSpPr>
        <p:spPr bwMode="auto">
          <a:xfrm>
            <a:off x="5778500" y="2819400"/>
            <a:ext cx="161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output protein</a:t>
            </a:r>
          </a:p>
        </p:txBody>
      </p:sp>
      <p:sp>
        <p:nvSpPr>
          <p:cNvPr id="4119" name="Text Box 35"/>
          <p:cNvSpPr txBox="1">
            <a:spLocks noChangeArrowheads="1"/>
          </p:cNvSpPr>
          <p:nvPr/>
        </p:nvSpPr>
        <p:spPr bwMode="auto">
          <a:xfrm>
            <a:off x="2222500" y="2819400"/>
            <a:ext cx="148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input 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(repressor)</a:t>
            </a:r>
          </a:p>
        </p:txBody>
      </p:sp>
    </p:spTree>
    <p:extLst>
      <p:ext uri="{BB962C8B-B14F-4D97-AF65-F5344CB8AC3E}">
        <p14:creationId xmlns:p14="http://schemas.microsoft.com/office/powerpoint/2010/main" val="3815487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prstClr val="white"/>
                </a:solidFill>
                <a:cs typeface="Calibri" pitchFamily="34" charset="0"/>
              </a:rPr>
              <a:t>Genetic Building Block – Digital  Inverter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0" y="2286000"/>
            <a:ext cx="7086600" cy="4191000"/>
            <a:chOff x="720" y="1104"/>
            <a:chExt cx="4464" cy="2640"/>
          </a:xfrm>
        </p:grpSpPr>
        <p:sp>
          <p:nvSpPr>
            <p:cNvPr id="5169" name="AutoShape 4"/>
            <p:cNvSpPr>
              <a:spLocks noChangeArrowheads="1"/>
            </p:cNvSpPr>
            <p:nvPr/>
          </p:nvSpPr>
          <p:spPr bwMode="auto">
            <a:xfrm>
              <a:off x="768" y="1152"/>
              <a:ext cx="4368" cy="2544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2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70" name="AutoShape 5"/>
            <p:cNvSpPr>
              <a:spLocks noChangeArrowheads="1"/>
            </p:cNvSpPr>
            <p:nvPr/>
          </p:nvSpPr>
          <p:spPr bwMode="auto">
            <a:xfrm>
              <a:off x="720" y="1104"/>
              <a:ext cx="4464" cy="2640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2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882900" y="5715000"/>
            <a:ext cx="2971800" cy="230188"/>
            <a:chOff x="1392" y="3743"/>
            <a:chExt cx="3824" cy="306"/>
          </a:xfrm>
        </p:grpSpPr>
        <p:pic>
          <p:nvPicPr>
            <p:cNvPr id="5164" name="Picture 7" descr="dna-segmen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2" y="3744"/>
              <a:ext cx="1081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5" name="Picture 8" descr="dna-segmen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09" y="3744"/>
              <a:ext cx="1081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 noChangeAspect="1"/>
            </p:cNvGrpSpPr>
            <p:nvPr/>
          </p:nvGrpSpPr>
          <p:grpSpPr bwMode="auto">
            <a:xfrm>
              <a:off x="3223" y="3743"/>
              <a:ext cx="1993" cy="305"/>
              <a:chOff x="3223" y="3748"/>
              <a:chExt cx="1993" cy="305"/>
            </a:xfrm>
          </p:grpSpPr>
          <p:pic>
            <p:nvPicPr>
              <p:cNvPr id="5167" name="Picture 10" descr="dna-segmen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23" y="3748"/>
                <a:ext cx="1081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68" name="Picture 11" descr="dna-segmen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35" y="3748"/>
                <a:ext cx="1081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29" name="Line 12"/>
          <p:cNvSpPr>
            <a:spLocks noChangeAspect="1" noChangeShapeType="1"/>
          </p:cNvSpPr>
          <p:nvPr/>
        </p:nvSpPr>
        <p:spPr bwMode="auto">
          <a:xfrm>
            <a:off x="3921125" y="1597025"/>
            <a:ext cx="146367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0" name="AutoShape 13"/>
          <p:cNvSpPr>
            <a:spLocks noChangeArrowheads="1"/>
          </p:cNvSpPr>
          <p:nvPr/>
        </p:nvSpPr>
        <p:spPr bwMode="auto">
          <a:xfrm rot="5400000">
            <a:off x="4394200" y="1330325"/>
            <a:ext cx="533400" cy="533400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1" name="Oval 14"/>
          <p:cNvSpPr>
            <a:spLocks noChangeArrowheads="1"/>
          </p:cNvSpPr>
          <p:nvPr/>
        </p:nvSpPr>
        <p:spPr bwMode="auto">
          <a:xfrm>
            <a:off x="4927600" y="1520825"/>
            <a:ext cx="152400" cy="1524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2" name="Text Box 15"/>
          <p:cNvSpPr txBox="1">
            <a:spLocks noChangeArrowheads="1"/>
          </p:cNvSpPr>
          <p:nvPr/>
        </p:nvSpPr>
        <p:spPr bwMode="auto">
          <a:xfrm>
            <a:off x="3581400" y="13716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133" name="Text Box 16"/>
          <p:cNvSpPr txBox="1">
            <a:spLocks noChangeArrowheads="1"/>
          </p:cNvSpPr>
          <p:nvPr/>
        </p:nvSpPr>
        <p:spPr bwMode="auto">
          <a:xfrm>
            <a:off x="5378450" y="13716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5134" name="Rectangle 17"/>
          <p:cNvSpPr>
            <a:spLocks noChangeAspect="1" noChangeArrowheads="1"/>
          </p:cNvSpPr>
          <p:nvPr/>
        </p:nvSpPr>
        <p:spPr bwMode="auto">
          <a:xfrm>
            <a:off x="4025900" y="5715000"/>
            <a:ext cx="1295400" cy="228600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50000">
                <a:srgbClr val="FFFFCC"/>
              </a:gs>
              <a:gs pos="100000">
                <a:srgbClr val="FF6600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ndale Mono" pitchFamily="49" charset="0"/>
              </a:rPr>
              <a:t>CDS    </a:t>
            </a:r>
          </a:p>
        </p:txBody>
      </p:sp>
      <p:sp>
        <p:nvSpPr>
          <p:cNvPr id="302098" name="Rectangle 18"/>
          <p:cNvSpPr>
            <a:spLocks noChangeAspect="1" noChangeArrowheads="1"/>
          </p:cNvSpPr>
          <p:nvPr/>
        </p:nvSpPr>
        <p:spPr bwMode="auto">
          <a:xfrm>
            <a:off x="3492500" y="5715000"/>
            <a:ext cx="533400" cy="228600"/>
          </a:xfrm>
          <a:prstGeom prst="rect">
            <a:avLst/>
          </a:prstGeom>
          <a:gradFill rotWithShape="0">
            <a:gsLst>
              <a:gs pos="0">
                <a:srgbClr val="666699"/>
              </a:gs>
              <a:gs pos="50000">
                <a:schemeClr val="bg1"/>
              </a:gs>
              <a:gs pos="100000">
                <a:srgbClr val="666699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ndale Mono" pitchFamily="49" charset="0"/>
                <a:sym typeface="Andale Mono" pitchFamily="49" charset="0"/>
              </a:rPr>
              <a:t>P</a:t>
            </a:r>
            <a:endParaRPr lang="en-US" sz="2000" b="1" baseline="-25000">
              <a:solidFill>
                <a:srgbClr val="000000"/>
              </a:solidFill>
              <a:latin typeface="Times New Roman" pitchFamily="18" charset="0"/>
              <a:sym typeface="Andale Mono" pitchFamily="49" charset="0"/>
            </a:endParaRPr>
          </a:p>
        </p:txBody>
      </p:sp>
      <p:sp>
        <p:nvSpPr>
          <p:cNvPr id="5136" name="Line 19"/>
          <p:cNvSpPr>
            <a:spLocks noChangeShapeType="1"/>
          </p:cNvSpPr>
          <p:nvPr/>
        </p:nvSpPr>
        <p:spPr bwMode="auto">
          <a:xfrm flipV="1">
            <a:off x="5041900" y="4724400"/>
            <a:ext cx="736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7" name="Text Box 20"/>
          <p:cNvSpPr txBox="1">
            <a:spLocks noChangeArrowheads="1"/>
          </p:cNvSpPr>
          <p:nvPr/>
        </p:nvSpPr>
        <p:spPr bwMode="auto">
          <a:xfrm>
            <a:off x="5610225" y="4914900"/>
            <a:ext cx="1562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Transcription 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sp>
        <p:nvSpPr>
          <p:cNvPr id="5138" name="Text Box 21"/>
          <p:cNvSpPr txBox="1">
            <a:spLocks noChangeArrowheads="1"/>
          </p:cNvSpPr>
          <p:nvPr/>
        </p:nvSpPr>
        <p:spPr bwMode="auto">
          <a:xfrm>
            <a:off x="5778500" y="2819400"/>
            <a:ext cx="161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output protein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527300" y="4343400"/>
            <a:ext cx="381000" cy="304800"/>
            <a:chOff x="1680" y="2112"/>
            <a:chExt cx="288" cy="240"/>
          </a:xfrm>
        </p:grpSpPr>
        <p:sp>
          <p:nvSpPr>
            <p:cNvPr id="5162" name="Oval 23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63" name="Oval 24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40" name="Text Box 25"/>
          <p:cNvSpPr txBox="1">
            <a:spLocks noChangeArrowheads="1"/>
          </p:cNvSpPr>
          <p:nvPr/>
        </p:nvSpPr>
        <p:spPr bwMode="auto">
          <a:xfrm>
            <a:off x="2222500" y="2819400"/>
            <a:ext cx="148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input 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(repressor)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070100" y="3733800"/>
            <a:ext cx="381000" cy="304800"/>
            <a:chOff x="1680" y="2112"/>
            <a:chExt cx="288" cy="240"/>
          </a:xfrm>
        </p:grpSpPr>
        <p:sp>
          <p:nvSpPr>
            <p:cNvPr id="5160" name="Oval 27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61" name="Oval 28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1689100" y="4495800"/>
            <a:ext cx="381000" cy="304800"/>
            <a:chOff x="1680" y="2112"/>
            <a:chExt cx="288" cy="240"/>
          </a:xfrm>
        </p:grpSpPr>
        <p:sp>
          <p:nvSpPr>
            <p:cNvPr id="5158" name="Oval 30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9" name="Oval 31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3136900" y="3810000"/>
            <a:ext cx="381000" cy="304800"/>
            <a:chOff x="1680" y="2112"/>
            <a:chExt cx="288" cy="240"/>
          </a:xfrm>
        </p:grpSpPr>
        <p:sp>
          <p:nvSpPr>
            <p:cNvPr id="5156" name="Oval 33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7" name="Oval 34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3746500" y="5562600"/>
            <a:ext cx="381000" cy="304800"/>
            <a:chOff x="1680" y="2112"/>
            <a:chExt cx="288" cy="240"/>
          </a:xfrm>
        </p:grpSpPr>
        <p:sp>
          <p:nvSpPr>
            <p:cNvPr id="5154" name="Oval 36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5" name="Oval 37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374900" y="5029200"/>
            <a:ext cx="381000" cy="304800"/>
            <a:chOff x="1680" y="2112"/>
            <a:chExt cx="288" cy="240"/>
          </a:xfrm>
        </p:grpSpPr>
        <p:sp>
          <p:nvSpPr>
            <p:cNvPr id="5152" name="Oval 39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3" name="Oval 40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5122" name="Object 41"/>
          <p:cNvGraphicFramePr>
            <a:graphicFrameLocks noChangeAspect="1"/>
          </p:cNvGraphicFramePr>
          <p:nvPr/>
        </p:nvGraphicFramePr>
        <p:xfrm>
          <a:off x="3929063" y="4038600"/>
          <a:ext cx="731837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614" name="Photo Editor Photo" r:id="rId4" imgW="1463167" imgH="1173582" progId="">
                  <p:embed/>
                </p:oleObj>
              </mc:Choice>
              <mc:Fallback>
                <p:oleObj name="Photo Editor Photo" r:id="rId4" imgW="1463167" imgH="117358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4038600"/>
                        <a:ext cx="731837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6" name="Line 42"/>
          <p:cNvSpPr>
            <a:spLocks noChangeShapeType="1"/>
          </p:cNvSpPr>
          <p:nvPr/>
        </p:nvSpPr>
        <p:spPr bwMode="auto">
          <a:xfrm>
            <a:off x="5270500" y="4800600"/>
            <a:ext cx="3048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47" name="Line 43"/>
          <p:cNvSpPr>
            <a:spLocks noChangeShapeType="1"/>
          </p:cNvSpPr>
          <p:nvPr/>
        </p:nvSpPr>
        <p:spPr bwMode="auto">
          <a:xfrm flipH="1">
            <a:off x="5270500" y="4800600"/>
            <a:ext cx="3048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48" name="Line 44"/>
          <p:cNvSpPr>
            <a:spLocks noChangeShapeType="1"/>
          </p:cNvSpPr>
          <p:nvPr/>
        </p:nvSpPr>
        <p:spPr bwMode="auto">
          <a:xfrm>
            <a:off x="3365500" y="48768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3136900" y="4495800"/>
            <a:ext cx="381000" cy="304800"/>
            <a:chOff x="1680" y="2112"/>
            <a:chExt cx="288" cy="240"/>
          </a:xfrm>
        </p:grpSpPr>
        <p:sp>
          <p:nvSpPr>
            <p:cNvPr id="5150" name="Oval 46"/>
            <p:cNvSpPr>
              <a:spLocks noChangeArrowheads="1"/>
            </p:cNvSpPr>
            <p:nvPr/>
          </p:nvSpPr>
          <p:spPr bwMode="auto">
            <a:xfrm>
              <a:off x="1680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51" name="Oval 47"/>
            <p:cNvSpPr>
              <a:spLocks noChangeArrowheads="1"/>
            </p:cNvSpPr>
            <p:nvPr/>
          </p:nvSpPr>
          <p:spPr bwMode="auto">
            <a:xfrm>
              <a:off x="1776" y="2112"/>
              <a:ext cx="192" cy="240"/>
            </a:xfrm>
            <a:prstGeom prst="ellipse">
              <a:avLst/>
            </a:prstGeom>
            <a:gradFill rotWithShape="1">
              <a:gsLst>
                <a:gs pos="0">
                  <a:srgbClr val="006600"/>
                </a:gs>
                <a:gs pos="100000">
                  <a:srgbClr val="002F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133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4038600" y="1076848"/>
            <a:ext cx="4953000" cy="4495800"/>
          </a:xfrm>
          <a:prstGeom prst="ellipse">
            <a:avLst/>
          </a:prstGeom>
          <a:solidFill>
            <a:srgbClr val="99CCFF">
              <a:alpha val="94510"/>
            </a:srgbClr>
          </a:solidFill>
          <a:ln w="9525" algn="ctr">
            <a:solidFill>
              <a:schemeClr val="accent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152400" y="1076848"/>
            <a:ext cx="4953000" cy="4495800"/>
          </a:xfrm>
          <a:prstGeom prst="ellipse">
            <a:avLst/>
          </a:prstGeom>
          <a:solidFill>
            <a:srgbClr val="CCFFFF">
              <a:alpha val="75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803400" y="3934348"/>
            <a:ext cx="5562600" cy="2838240"/>
          </a:xfrm>
          <a:prstGeom prst="ellipse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56"/>
          <p:cNvGrpSpPr/>
          <p:nvPr/>
        </p:nvGrpSpPr>
        <p:grpSpPr>
          <a:xfrm>
            <a:off x="3657600" y="5572648"/>
            <a:ext cx="914400" cy="609600"/>
            <a:chOff x="381000" y="5943600"/>
            <a:chExt cx="914400" cy="609600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381000" y="5943600"/>
              <a:ext cx="914400" cy="609600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rPr>
                <a:t>Amplifier</a:t>
              </a:r>
            </a:p>
          </p:txBody>
        </p:sp>
        <p:grpSp>
          <p:nvGrpSpPr>
            <p:cNvPr id="4" name="Group 49"/>
            <p:cNvGrpSpPr/>
            <p:nvPr/>
          </p:nvGrpSpPr>
          <p:grpSpPr>
            <a:xfrm>
              <a:off x="838200" y="6324600"/>
              <a:ext cx="228600" cy="76200"/>
              <a:chOff x="1219200" y="5638800"/>
              <a:chExt cx="230188" cy="76200"/>
            </a:xfrm>
          </p:grpSpPr>
          <p:cxnSp>
            <p:nvCxnSpPr>
              <p:cNvPr id="51" name="Straight Connector 50"/>
              <p:cNvCxnSpPr/>
              <p:nvPr/>
            </p:nvCxnSpPr>
            <p:spPr bwMode="auto">
              <a:xfrm flipV="1">
                <a:off x="1219200" y="5676106"/>
                <a:ext cx="2286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auto">
              <a:xfrm rot="5400000">
                <a:off x="1410494" y="5676106"/>
                <a:ext cx="762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/>
            <p:cNvSpPr/>
            <p:nvPr/>
          </p:nvSpPr>
          <p:spPr bwMode="auto">
            <a:xfrm>
              <a:off x="797715" y="6324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1102515" y="6324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V="1">
              <a:off x="552448" y="6361906"/>
              <a:ext cx="227023" cy="1588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 bwMode="auto">
            <a:xfrm>
              <a:off x="492915" y="6324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8" name="Group 163"/>
          <p:cNvGrpSpPr/>
          <p:nvPr/>
        </p:nvGrpSpPr>
        <p:grpSpPr>
          <a:xfrm>
            <a:off x="1371600" y="1915048"/>
            <a:ext cx="914400" cy="609600"/>
            <a:chOff x="1371600" y="1752600"/>
            <a:chExt cx="914400" cy="6096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752600"/>
              <a:ext cx="914400" cy="609600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rPr>
                <a:t>Inverter</a:t>
              </a: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2093115" y="2133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grpSp>
          <p:nvGrpSpPr>
            <p:cNvPr id="9" name="Group 39"/>
            <p:cNvGrpSpPr/>
            <p:nvPr/>
          </p:nvGrpSpPr>
          <p:grpSpPr>
            <a:xfrm>
              <a:off x="1524000" y="2133600"/>
              <a:ext cx="228600" cy="76200"/>
              <a:chOff x="1219200" y="5638800"/>
              <a:chExt cx="230188" cy="76200"/>
            </a:xfrm>
          </p:grpSpPr>
          <p:cxnSp>
            <p:nvCxnSpPr>
              <p:cNvPr id="46" name="Straight Connector 45"/>
              <p:cNvCxnSpPr/>
              <p:nvPr/>
            </p:nvCxnSpPr>
            <p:spPr bwMode="auto">
              <a:xfrm flipV="1">
                <a:off x="1219200" y="5676106"/>
                <a:ext cx="2286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auto">
              <a:xfrm rot="5400000">
                <a:off x="1410494" y="5676106"/>
                <a:ext cx="762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/>
            <p:nvPr/>
          </p:nvSpPr>
          <p:spPr bwMode="auto">
            <a:xfrm>
              <a:off x="1483515" y="2133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grpSp>
          <p:nvGrpSpPr>
            <p:cNvPr id="10" name="Group 41"/>
            <p:cNvGrpSpPr/>
            <p:nvPr/>
          </p:nvGrpSpPr>
          <p:grpSpPr>
            <a:xfrm>
              <a:off x="1828800" y="2133600"/>
              <a:ext cx="228600" cy="76200"/>
              <a:chOff x="1219200" y="5638800"/>
              <a:chExt cx="230188" cy="76200"/>
            </a:xfrm>
          </p:grpSpPr>
          <p:cxnSp>
            <p:nvCxnSpPr>
              <p:cNvPr id="44" name="Straight Connector 43"/>
              <p:cNvCxnSpPr/>
              <p:nvPr/>
            </p:nvCxnSpPr>
            <p:spPr bwMode="auto">
              <a:xfrm flipV="1">
                <a:off x="1219200" y="5676106"/>
                <a:ext cx="2286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auto">
              <a:xfrm rot="5400000">
                <a:off x="1410494" y="5676106"/>
                <a:ext cx="762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Oval 42"/>
            <p:cNvSpPr/>
            <p:nvPr/>
          </p:nvSpPr>
          <p:spPr bwMode="auto">
            <a:xfrm>
              <a:off x="1788315" y="2133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11" name="Group 65"/>
          <p:cNvGrpSpPr/>
          <p:nvPr/>
        </p:nvGrpSpPr>
        <p:grpSpPr>
          <a:xfrm>
            <a:off x="1219200" y="2981848"/>
            <a:ext cx="914400" cy="609600"/>
            <a:chOff x="228600" y="5791200"/>
            <a:chExt cx="914400" cy="609600"/>
          </a:xfrm>
        </p:grpSpPr>
        <p:sp>
          <p:nvSpPr>
            <p:cNvPr id="67" name="Rounded Rectangle 66"/>
            <p:cNvSpPr/>
            <p:nvPr/>
          </p:nvSpPr>
          <p:spPr bwMode="auto">
            <a:xfrm>
              <a:off x="228600" y="5791200"/>
              <a:ext cx="914400" cy="609600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rPr>
                <a:t>Cascades</a:t>
              </a:r>
            </a:p>
          </p:txBody>
        </p:sp>
        <p:grpSp>
          <p:nvGrpSpPr>
            <p:cNvPr id="12" name="Group 67"/>
            <p:cNvGrpSpPr/>
            <p:nvPr/>
          </p:nvGrpSpPr>
          <p:grpSpPr>
            <a:xfrm>
              <a:off x="809626" y="6172200"/>
              <a:ext cx="145244" cy="76200"/>
              <a:chOff x="1219200" y="5638800"/>
              <a:chExt cx="230188" cy="76200"/>
            </a:xfrm>
          </p:grpSpPr>
          <p:cxnSp>
            <p:nvCxnSpPr>
              <p:cNvPr id="79" name="Straight Connector 78"/>
              <p:cNvCxnSpPr/>
              <p:nvPr/>
            </p:nvCxnSpPr>
            <p:spPr bwMode="auto">
              <a:xfrm flipV="1">
                <a:off x="1219200" y="5676106"/>
                <a:ext cx="2286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 bwMode="auto">
              <a:xfrm rot="5400000">
                <a:off x="1410494" y="5676106"/>
                <a:ext cx="762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Oval 68"/>
            <p:cNvSpPr/>
            <p:nvPr/>
          </p:nvSpPr>
          <p:spPr bwMode="auto">
            <a:xfrm>
              <a:off x="7620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9906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grpSp>
          <p:nvGrpSpPr>
            <p:cNvPr id="13" name="Group 70"/>
            <p:cNvGrpSpPr/>
            <p:nvPr/>
          </p:nvGrpSpPr>
          <p:grpSpPr>
            <a:xfrm>
              <a:off x="590552" y="6172200"/>
              <a:ext cx="145244" cy="76200"/>
              <a:chOff x="1219200" y="5638800"/>
              <a:chExt cx="230188" cy="76200"/>
            </a:xfrm>
          </p:grpSpPr>
          <p:cxnSp>
            <p:nvCxnSpPr>
              <p:cNvPr id="77" name="Straight Connector 76"/>
              <p:cNvCxnSpPr/>
              <p:nvPr/>
            </p:nvCxnSpPr>
            <p:spPr bwMode="auto">
              <a:xfrm flipV="1">
                <a:off x="1219200" y="5676106"/>
                <a:ext cx="2286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 bwMode="auto">
              <a:xfrm rot="5400000">
                <a:off x="1410494" y="5676106"/>
                <a:ext cx="762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71"/>
            <p:cNvGrpSpPr/>
            <p:nvPr/>
          </p:nvGrpSpPr>
          <p:grpSpPr>
            <a:xfrm>
              <a:off x="361954" y="6172200"/>
              <a:ext cx="145244" cy="76200"/>
              <a:chOff x="1219200" y="5638800"/>
              <a:chExt cx="230188" cy="76200"/>
            </a:xfrm>
          </p:grpSpPr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1219200" y="5676106"/>
                <a:ext cx="2286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 bwMode="auto">
              <a:xfrm rot="5400000">
                <a:off x="1410494" y="5676106"/>
                <a:ext cx="762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3" name="Oval 72"/>
            <p:cNvSpPr/>
            <p:nvPr/>
          </p:nvSpPr>
          <p:spPr bwMode="auto">
            <a:xfrm>
              <a:off x="3048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5334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15" name="Group 88"/>
          <p:cNvGrpSpPr/>
          <p:nvPr/>
        </p:nvGrpSpPr>
        <p:grpSpPr>
          <a:xfrm>
            <a:off x="2895600" y="2219848"/>
            <a:ext cx="914400" cy="609600"/>
            <a:chOff x="228600" y="5791200"/>
            <a:chExt cx="914400" cy="609600"/>
          </a:xfrm>
        </p:grpSpPr>
        <p:sp>
          <p:nvSpPr>
            <p:cNvPr id="90" name="Rounded Rectangle 89"/>
            <p:cNvSpPr/>
            <p:nvPr/>
          </p:nvSpPr>
          <p:spPr bwMode="auto">
            <a:xfrm>
              <a:off x="228600" y="5791200"/>
              <a:ext cx="914400" cy="609600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rPr>
                <a:t>Toggle switch</a:t>
              </a:r>
            </a:p>
          </p:txBody>
        </p:sp>
        <p:grpSp>
          <p:nvGrpSpPr>
            <p:cNvPr id="16" name="Group 90"/>
            <p:cNvGrpSpPr/>
            <p:nvPr/>
          </p:nvGrpSpPr>
          <p:grpSpPr>
            <a:xfrm flipH="1" flipV="1">
              <a:off x="478648" y="6117437"/>
              <a:ext cx="438133" cy="152400"/>
              <a:chOff x="478648" y="6117437"/>
              <a:chExt cx="438133" cy="152400"/>
            </a:xfrm>
          </p:grpSpPr>
          <p:grpSp>
            <p:nvGrpSpPr>
              <p:cNvPr id="17" name="Group 91"/>
              <p:cNvGrpSpPr/>
              <p:nvPr/>
            </p:nvGrpSpPr>
            <p:grpSpPr>
              <a:xfrm flipH="1">
                <a:off x="576279" y="6193637"/>
                <a:ext cx="278588" cy="76200"/>
                <a:chOff x="1219200" y="5638800"/>
                <a:chExt cx="230188" cy="76200"/>
              </a:xfrm>
            </p:grpSpPr>
            <p:cxnSp>
              <p:nvCxnSpPr>
                <p:cNvPr id="97" name="Straight Connector 96"/>
                <p:cNvCxnSpPr/>
                <p:nvPr/>
              </p:nvCxnSpPr>
              <p:spPr bwMode="auto">
                <a:xfrm flipV="1">
                  <a:off x="1219200" y="5676106"/>
                  <a:ext cx="228600" cy="1588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 bwMode="auto">
                <a:xfrm rot="5400000">
                  <a:off x="1410494" y="5676106"/>
                  <a:ext cx="76200" cy="1588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Freeform 92"/>
              <p:cNvSpPr/>
              <p:nvPr/>
            </p:nvSpPr>
            <p:spPr bwMode="auto">
              <a:xfrm>
                <a:off x="516733" y="6117437"/>
                <a:ext cx="361950" cy="83344"/>
              </a:xfrm>
              <a:custGeom>
                <a:avLst/>
                <a:gdLst>
                  <a:gd name="connsiteX0" fmla="*/ 0 w 361950"/>
                  <a:gd name="connsiteY0" fmla="*/ 83344 h 83344"/>
                  <a:gd name="connsiteX1" fmla="*/ 0 w 361950"/>
                  <a:gd name="connsiteY1" fmla="*/ 0 h 83344"/>
                  <a:gd name="connsiteX2" fmla="*/ 361950 w 361950"/>
                  <a:gd name="connsiteY2" fmla="*/ 0 h 83344"/>
                  <a:gd name="connsiteX3" fmla="*/ 361950 w 361950"/>
                  <a:gd name="connsiteY3" fmla="*/ 50006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83344">
                    <a:moveTo>
                      <a:pt x="0" y="83344"/>
                    </a:moveTo>
                    <a:lnTo>
                      <a:pt x="0" y="0"/>
                    </a:lnTo>
                    <a:lnTo>
                      <a:pt x="361950" y="0"/>
                    </a:lnTo>
                    <a:lnTo>
                      <a:pt x="361950" y="50006"/>
                    </a:lnTo>
                  </a:path>
                </a:pathLst>
              </a:cu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>
                <a:off x="840581" y="619363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478648" y="619363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triangl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 bwMode="auto">
              <a:xfrm flipH="1">
                <a:off x="840581" y="6172667"/>
                <a:ext cx="76200" cy="1922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19"/>
          <p:cNvGrpSpPr/>
          <p:nvPr/>
        </p:nvGrpSpPr>
        <p:grpSpPr>
          <a:xfrm>
            <a:off x="990600" y="3972448"/>
            <a:ext cx="914400" cy="609600"/>
            <a:chOff x="228600" y="5791200"/>
            <a:chExt cx="914400" cy="609600"/>
          </a:xfrm>
        </p:grpSpPr>
        <p:sp>
          <p:nvSpPr>
            <p:cNvPr id="121" name="Rounded Rectangle 120"/>
            <p:cNvSpPr/>
            <p:nvPr/>
          </p:nvSpPr>
          <p:spPr bwMode="auto">
            <a:xfrm>
              <a:off x="228600" y="5791200"/>
              <a:ext cx="914400" cy="609600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rPr>
                <a:t>1:2 MUX</a:t>
              </a:r>
            </a:p>
          </p:txBody>
        </p:sp>
        <p:grpSp>
          <p:nvGrpSpPr>
            <p:cNvPr id="19" name="Group 121"/>
            <p:cNvGrpSpPr/>
            <p:nvPr/>
          </p:nvGrpSpPr>
          <p:grpSpPr>
            <a:xfrm rot="20825405" flipV="1">
              <a:off x="692944" y="6134103"/>
              <a:ext cx="204788" cy="76200"/>
              <a:chOff x="1219200" y="5638800"/>
              <a:chExt cx="230188" cy="76200"/>
            </a:xfrm>
          </p:grpSpPr>
          <p:cxnSp>
            <p:nvCxnSpPr>
              <p:cNvPr id="135" name="Straight Connector 134"/>
              <p:cNvCxnSpPr/>
              <p:nvPr/>
            </p:nvCxnSpPr>
            <p:spPr bwMode="auto">
              <a:xfrm flipV="1">
                <a:off x="1219200" y="5676106"/>
                <a:ext cx="2286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 bwMode="auto">
              <a:xfrm rot="5400000">
                <a:off x="1410494" y="5676106"/>
                <a:ext cx="762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 bwMode="auto">
            <a:xfrm flipH="1" flipV="1">
              <a:off x="636982" y="6034086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 flipH="1" flipV="1">
              <a:off x="636982" y="62960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 flipH="1" flipV="1">
              <a:off x="921543" y="6096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 flipH="1" flipV="1">
              <a:off x="921543" y="62484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cxnSp>
          <p:nvCxnSpPr>
            <p:cNvPr id="127" name="Straight Arrow Connector 126"/>
            <p:cNvCxnSpPr/>
            <p:nvPr/>
          </p:nvCxnSpPr>
          <p:spPr bwMode="auto">
            <a:xfrm flipV="1">
              <a:off x="435769" y="6197997"/>
              <a:ext cx="190500" cy="793"/>
            </a:xfrm>
            <a:prstGeom prst="straightConnector1">
              <a:avLst/>
            </a:prstGeom>
            <a:ln w="19050">
              <a:headEnd type="none" w="med" len="med"/>
              <a:tailEnd type="triangle" w="sm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 bwMode="auto">
            <a:xfrm>
              <a:off x="419100" y="6199185"/>
              <a:ext cx="204788" cy="113509"/>
            </a:xfrm>
            <a:prstGeom prst="straightConnector1">
              <a:avLst/>
            </a:prstGeom>
            <a:ln w="19050">
              <a:headEnd type="none" w="med" len="med"/>
              <a:tailEnd type="triangle" w="sm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 bwMode="auto">
            <a:xfrm flipV="1">
              <a:off x="421477" y="6081714"/>
              <a:ext cx="204788" cy="113509"/>
            </a:xfrm>
            <a:prstGeom prst="straightConnector1">
              <a:avLst/>
            </a:prstGeom>
            <a:ln w="19050">
              <a:headEnd type="none" w="med" len="med"/>
              <a:tailEnd type="triangle" w="sm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 bwMode="auto">
            <a:xfrm flipH="1" flipV="1">
              <a:off x="369095" y="6160293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  <p:grpSp>
          <p:nvGrpSpPr>
            <p:cNvPr id="20" name="Group 130"/>
            <p:cNvGrpSpPr/>
            <p:nvPr/>
          </p:nvGrpSpPr>
          <p:grpSpPr>
            <a:xfrm rot="774595">
              <a:off x="691724" y="6190771"/>
              <a:ext cx="204788" cy="76200"/>
              <a:chOff x="1219200" y="5638800"/>
              <a:chExt cx="230188" cy="76200"/>
            </a:xfrm>
          </p:grpSpPr>
          <p:cxnSp>
            <p:nvCxnSpPr>
              <p:cNvPr id="133" name="Straight Connector 132"/>
              <p:cNvCxnSpPr/>
              <p:nvPr/>
            </p:nvCxnSpPr>
            <p:spPr bwMode="auto">
              <a:xfrm flipV="1">
                <a:off x="1219200" y="5676106"/>
                <a:ext cx="2286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 bwMode="auto">
              <a:xfrm rot="5400000">
                <a:off x="1410494" y="5676106"/>
                <a:ext cx="76200" cy="158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2" name="Oval 131"/>
            <p:cNvSpPr/>
            <p:nvPr/>
          </p:nvSpPr>
          <p:spPr bwMode="auto">
            <a:xfrm flipH="1" flipV="1">
              <a:off x="636982" y="6160293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triangl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1981200" y="1153048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Wide Latin" pitchFamily="18" charset="0"/>
                <a:ea typeface="+mn-ea"/>
                <a:cs typeface="Arial"/>
              </a:rPr>
              <a:t>digital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3924300" y="6400800"/>
            <a:ext cx="1329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Wide Latin" pitchFamily="18" charset="0"/>
                <a:ea typeface="+mn-ea"/>
                <a:cs typeface="Arial"/>
              </a:rPr>
              <a:t>analog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5867400" y="1153048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Wide Latin" pitchFamily="18" charset="0"/>
                <a:ea typeface="+mn-ea"/>
                <a:cs typeface="Arial"/>
              </a:rPr>
              <a:t>comm.</a:t>
            </a:r>
          </a:p>
        </p:txBody>
      </p:sp>
      <p:grpSp>
        <p:nvGrpSpPr>
          <p:cNvPr id="21" name="Group 306"/>
          <p:cNvGrpSpPr/>
          <p:nvPr/>
        </p:nvGrpSpPr>
        <p:grpSpPr>
          <a:xfrm>
            <a:off x="5016500" y="4289948"/>
            <a:ext cx="1993900" cy="1130300"/>
            <a:chOff x="5016500" y="4127500"/>
            <a:chExt cx="1993900" cy="1130300"/>
          </a:xfrm>
        </p:grpSpPr>
        <p:grpSp>
          <p:nvGrpSpPr>
            <p:cNvPr id="22" name="Group 305"/>
            <p:cNvGrpSpPr/>
            <p:nvPr/>
          </p:nvGrpSpPr>
          <p:grpSpPr>
            <a:xfrm>
              <a:off x="5016500" y="4127500"/>
              <a:ext cx="1993900" cy="1130300"/>
              <a:chOff x="5016500" y="4127500"/>
              <a:chExt cx="1993900" cy="1130300"/>
            </a:xfrm>
          </p:grpSpPr>
          <p:grpSp>
            <p:nvGrpSpPr>
              <p:cNvPr id="23" name="Group 145"/>
              <p:cNvGrpSpPr/>
              <p:nvPr/>
            </p:nvGrpSpPr>
            <p:grpSpPr>
              <a:xfrm>
                <a:off x="5016500" y="4127500"/>
                <a:ext cx="914400" cy="609600"/>
                <a:chOff x="7848600" y="5715000"/>
                <a:chExt cx="914400" cy="609600"/>
              </a:xfrm>
            </p:grpSpPr>
            <p:sp>
              <p:nvSpPr>
                <p:cNvPr id="138" name="Rounded Rectangle 137"/>
                <p:cNvSpPr/>
                <p:nvPr/>
              </p:nvSpPr>
              <p:spPr bwMode="auto">
                <a:xfrm>
                  <a:off x="7848600" y="5715000"/>
                  <a:ext cx="914400" cy="609600"/>
                </a:xfrm>
                <a:prstGeom prst="roundRect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b="1" kern="1200" dirty="0">
                      <a:solidFill>
                        <a:srgbClr val="000000"/>
                      </a:solidFill>
                      <a:latin typeface="Times New Roman" pitchFamily="18" charset="0"/>
                      <a:ea typeface="+mn-ea"/>
                      <a:cs typeface="Arial"/>
                    </a:rPr>
                    <a:t>Pulse Gen</a:t>
                  </a:r>
                </a:p>
              </p:txBody>
            </p:sp>
            <p:cxnSp>
              <p:nvCxnSpPr>
                <p:cNvPr id="144" name="Straight Connector 143"/>
                <p:cNvCxnSpPr/>
                <p:nvPr/>
              </p:nvCxnSpPr>
              <p:spPr bwMode="auto">
                <a:xfrm flipV="1">
                  <a:off x="8378033" y="6133306"/>
                  <a:ext cx="227023" cy="1588"/>
                </a:xfrm>
                <a:prstGeom prst="line">
                  <a:avLst/>
                </a:prstGeom>
                <a:ln w="19050"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0" name="Oval 139"/>
                <p:cNvSpPr/>
                <p:nvPr/>
              </p:nvSpPr>
              <p:spPr bwMode="auto">
                <a:xfrm>
                  <a:off x="8342310" y="60960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41" name="Oval 140"/>
                <p:cNvSpPr/>
                <p:nvPr/>
              </p:nvSpPr>
              <p:spPr bwMode="auto">
                <a:xfrm>
                  <a:off x="8623300" y="60960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cxnSp>
              <p:nvCxnSpPr>
                <p:cNvPr id="142" name="Straight Connector 141"/>
                <p:cNvCxnSpPr/>
                <p:nvPr/>
              </p:nvCxnSpPr>
              <p:spPr bwMode="auto">
                <a:xfrm flipV="1">
                  <a:off x="8073231" y="6078538"/>
                  <a:ext cx="111919" cy="109537"/>
                </a:xfrm>
                <a:prstGeom prst="line">
                  <a:avLst/>
                </a:prstGeom>
                <a:ln w="19050">
                  <a:prstDash val="sysDot"/>
                  <a:headEnd type="none" w="med" len="med"/>
                  <a:tailEnd type="triangle" w="sm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3" name="Freeform 82"/>
                <p:cNvSpPr/>
                <p:nvPr/>
              </p:nvSpPr>
              <p:spPr bwMode="auto">
                <a:xfrm flipV="1">
                  <a:off x="8380413" y="6172200"/>
                  <a:ext cx="280991" cy="83344"/>
                </a:xfrm>
                <a:custGeom>
                  <a:avLst/>
                  <a:gdLst>
                    <a:gd name="connsiteX0" fmla="*/ 0 w 361950"/>
                    <a:gd name="connsiteY0" fmla="*/ 83344 h 83344"/>
                    <a:gd name="connsiteX1" fmla="*/ 0 w 361950"/>
                    <a:gd name="connsiteY1" fmla="*/ 0 h 83344"/>
                    <a:gd name="connsiteX2" fmla="*/ 361950 w 361950"/>
                    <a:gd name="connsiteY2" fmla="*/ 0 h 83344"/>
                    <a:gd name="connsiteX3" fmla="*/ 361950 w 361950"/>
                    <a:gd name="connsiteY3" fmla="*/ 50006 h 83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83344">
                      <a:moveTo>
                        <a:pt x="0" y="83344"/>
                      </a:moveTo>
                      <a:lnTo>
                        <a:pt x="0" y="0"/>
                      </a:lnTo>
                      <a:lnTo>
                        <a:pt x="361950" y="0"/>
                      </a:lnTo>
                      <a:lnTo>
                        <a:pt x="361950" y="50006"/>
                      </a:lnTo>
                    </a:path>
                  </a:pathLst>
                </a:cu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cxnSp>
              <p:nvCxnSpPr>
                <p:cNvPr id="86" name="Straight Connector 85"/>
                <p:cNvCxnSpPr/>
                <p:nvPr/>
              </p:nvCxnSpPr>
              <p:spPr bwMode="auto">
                <a:xfrm flipV="1">
                  <a:off x="8620919" y="6198391"/>
                  <a:ext cx="76200" cy="1922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/>
              </p:nvCxnSpPr>
              <p:spPr bwMode="auto">
                <a:xfrm>
                  <a:off x="8228012" y="6057107"/>
                  <a:ext cx="111919" cy="64293"/>
                </a:xfrm>
                <a:prstGeom prst="line">
                  <a:avLst/>
                </a:prstGeom>
                <a:ln w="19050">
                  <a:prstDash val="solid"/>
                  <a:headEnd type="none" w="med" len="med"/>
                  <a:tailEnd type="triangle" w="sm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Oval 142"/>
                <p:cNvSpPr/>
                <p:nvPr/>
              </p:nvSpPr>
              <p:spPr bwMode="auto">
                <a:xfrm>
                  <a:off x="8166100" y="60071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triangl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</p:grpSp>
          <p:grpSp>
            <p:nvGrpSpPr>
              <p:cNvPr id="24" name="Group 216"/>
              <p:cNvGrpSpPr/>
              <p:nvPr/>
            </p:nvGrpSpPr>
            <p:grpSpPr>
              <a:xfrm>
                <a:off x="6096000" y="4648200"/>
                <a:ext cx="914400" cy="609600"/>
                <a:chOff x="7772400" y="5562600"/>
                <a:chExt cx="914400" cy="609600"/>
              </a:xfrm>
            </p:grpSpPr>
            <p:sp>
              <p:nvSpPr>
                <p:cNvPr id="189" name="Rounded Rectangle 188"/>
                <p:cNvSpPr/>
                <p:nvPr/>
              </p:nvSpPr>
              <p:spPr bwMode="auto">
                <a:xfrm>
                  <a:off x="7772400" y="5562600"/>
                  <a:ext cx="914400" cy="609600"/>
                </a:xfrm>
                <a:prstGeom prst="roundRect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b="1" kern="1200" dirty="0">
                      <a:solidFill>
                        <a:srgbClr val="000000"/>
                      </a:solidFill>
                      <a:latin typeface="Times New Roman" pitchFamily="18" charset="0"/>
                      <a:ea typeface="+mn-ea"/>
                      <a:cs typeface="Arial"/>
                    </a:rPr>
                    <a:t>Band detect</a:t>
                  </a:r>
                </a:p>
              </p:txBody>
            </p:sp>
            <p:sp>
              <p:nvSpPr>
                <p:cNvPr id="191" name="Oval 190"/>
                <p:cNvSpPr/>
                <p:nvPr/>
              </p:nvSpPr>
              <p:spPr bwMode="auto">
                <a:xfrm>
                  <a:off x="7903365" y="6035278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92" name="Oval 191"/>
                <p:cNvSpPr/>
                <p:nvPr/>
              </p:nvSpPr>
              <p:spPr bwMode="auto">
                <a:xfrm>
                  <a:off x="8543924" y="5936457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cxnSp>
              <p:nvCxnSpPr>
                <p:cNvPr id="193" name="Straight Connector 192"/>
                <p:cNvCxnSpPr/>
                <p:nvPr/>
              </p:nvCxnSpPr>
              <p:spPr bwMode="auto">
                <a:xfrm flipV="1">
                  <a:off x="8113396" y="5903119"/>
                  <a:ext cx="182880" cy="1588"/>
                </a:xfrm>
                <a:prstGeom prst="line">
                  <a:avLst/>
                </a:prstGeom>
                <a:ln w="19050">
                  <a:headEnd type="none" w="med" len="med"/>
                  <a:tailEnd type="triangle" w="sm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Group 208"/>
                <p:cNvGrpSpPr/>
                <p:nvPr/>
              </p:nvGrpSpPr>
              <p:grpSpPr>
                <a:xfrm>
                  <a:off x="8248648" y="6035051"/>
                  <a:ext cx="139079" cy="64008"/>
                  <a:chOff x="8248648" y="6035051"/>
                  <a:chExt cx="139079" cy="64008"/>
                </a:xfrm>
              </p:grpSpPr>
              <p:cxnSp>
                <p:nvCxnSpPr>
                  <p:cNvPr id="190" name="Straight Connector 189"/>
                  <p:cNvCxnSpPr/>
                  <p:nvPr/>
                </p:nvCxnSpPr>
                <p:spPr bwMode="auto">
                  <a:xfrm flipV="1">
                    <a:off x="8248648" y="6068221"/>
                    <a:ext cx="137160" cy="1588"/>
                  </a:xfrm>
                  <a:prstGeom prst="line">
                    <a:avLst/>
                  </a:prstGeom>
                  <a:ln w="19050"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 bwMode="auto">
                  <a:xfrm rot="5400000" flipV="1">
                    <a:off x="8355723" y="6067055"/>
                    <a:ext cx="64008" cy="0"/>
                  </a:xfrm>
                  <a:prstGeom prst="line">
                    <a:avLst/>
                  </a:prstGeom>
                  <a:ln w="19050"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9" name="Oval 198"/>
                <p:cNvSpPr/>
                <p:nvPr/>
              </p:nvSpPr>
              <p:spPr bwMode="auto">
                <a:xfrm>
                  <a:off x="8208171" y="6035278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cxnSp>
              <p:nvCxnSpPr>
                <p:cNvPr id="201" name="Straight Connector 200"/>
                <p:cNvCxnSpPr/>
                <p:nvPr/>
              </p:nvCxnSpPr>
              <p:spPr bwMode="auto">
                <a:xfrm rot="16200000" flipH="1">
                  <a:off x="8102207" y="5923363"/>
                  <a:ext cx="133346" cy="97628"/>
                </a:xfrm>
                <a:prstGeom prst="line">
                  <a:avLst/>
                </a:prstGeom>
                <a:ln w="19050">
                  <a:headEnd type="none" w="med" len="med"/>
                  <a:tailEnd type="triangle" w="sm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7" name="Oval 196"/>
                <p:cNvSpPr/>
                <p:nvPr/>
              </p:nvSpPr>
              <p:spPr bwMode="auto">
                <a:xfrm>
                  <a:off x="8077200" y="58674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cxnSp>
              <p:nvCxnSpPr>
                <p:cNvPr id="203" name="Straight Connector 202"/>
                <p:cNvCxnSpPr/>
                <p:nvPr/>
              </p:nvCxnSpPr>
              <p:spPr bwMode="auto">
                <a:xfrm>
                  <a:off x="8360571" y="5905504"/>
                  <a:ext cx="157160" cy="52384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 bwMode="auto">
                <a:xfrm rot="5400000">
                  <a:off x="8486067" y="5947657"/>
                  <a:ext cx="64297" cy="18082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Oval 197"/>
                <p:cNvSpPr/>
                <p:nvPr/>
              </p:nvSpPr>
              <p:spPr bwMode="auto">
                <a:xfrm>
                  <a:off x="8305800" y="58674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207" name="Freeform 206"/>
                <p:cNvSpPr/>
                <p:nvPr/>
              </p:nvSpPr>
              <p:spPr bwMode="auto">
                <a:xfrm>
                  <a:off x="8446297" y="6024562"/>
                  <a:ext cx="135731" cy="47625"/>
                </a:xfrm>
                <a:custGeom>
                  <a:avLst/>
                  <a:gdLst>
                    <a:gd name="connsiteX0" fmla="*/ 0 w 135731"/>
                    <a:gd name="connsiteY0" fmla="*/ 47625 h 47625"/>
                    <a:gd name="connsiteX1" fmla="*/ 135731 w 135731"/>
                    <a:gd name="connsiteY1" fmla="*/ 47625 h 47625"/>
                    <a:gd name="connsiteX2" fmla="*/ 135731 w 135731"/>
                    <a:gd name="connsiteY2" fmla="*/ 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31" h="47625">
                      <a:moveTo>
                        <a:pt x="0" y="47625"/>
                      </a:moveTo>
                      <a:lnTo>
                        <a:pt x="135731" y="47625"/>
                      </a:lnTo>
                      <a:lnTo>
                        <a:pt x="135731" y="0"/>
                      </a:lnTo>
                    </a:path>
                  </a:pathLst>
                </a:cu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cxnSp>
              <p:nvCxnSpPr>
                <p:cNvPr id="208" name="Straight Connector 207"/>
                <p:cNvCxnSpPr/>
                <p:nvPr/>
              </p:nvCxnSpPr>
              <p:spPr bwMode="auto">
                <a:xfrm rot="10800000" flipV="1">
                  <a:off x="8552405" y="6026943"/>
                  <a:ext cx="64008" cy="0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Oval 199"/>
                <p:cNvSpPr/>
                <p:nvPr/>
              </p:nvSpPr>
              <p:spPr bwMode="auto">
                <a:xfrm>
                  <a:off x="8410572" y="6035278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grpSp>
              <p:nvGrpSpPr>
                <p:cNvPr id="26" name="Group 209"/>
                <p:cNvGrpSpPr/>
                <p:nvPr/>
              </p:nvGrpSpPr>
              <p:grpSpPr>
                <a:xfrm rot="3589201">
                  <a:off x="7805735" y="5925515"/>
                  <a:ext cx="139079" cy="64008"/>
                  <a:chOff x="8248648" y="6035051"/>
                  <a:chExt cx="139079" cy="64008"/>
                </a:xfrm>
              </p:grpSpPr>
              <p:cxnSp>
                <p:nvCxnSpPr>
                  <p:cNvPr id="211" name="Straight Connector 210"/>
                  <p:cNvCxnSpPr/>
                  <p:nvPr/>
                </p:nvCxnSpPr>
                <p:spPr bwMode="auto">
                  <a:xfrm flipV="1">
                    <a:off x="8248648" y="6068221"/>
                    <a:ext cx="137160" cy="1588"/>
                  </a:xfrm>
                  <a:prstGeom prst="line">
                    <a:avLst/>
                  </a:prstGeom>
                  <a:ln w="19050"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/>
                  <p:cNvCxnSpPr/>
                  <p:nvPr/>
                </p:nvCxnSpPr>
                <p:spPr bwMode="auto">
                  <a:xfrm rot="5400000" flipV="1">
                    <a:off x="8355723" y="6067055"/>
                    <a:ext cx="64008" cy="0"/>
                  </a:xfrm>
                  <a:prstGeom prst="line">
                    <a:avLst/>
                  </a:prstGeom>
                  <a:ln w="19050"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4" name="Oval 193"/>
                <p:cNvSpPr/>
                <p:nvPr/>
              </p:nvSpPr>
              <p:spPr bwMode="auto">
                <a:xfrm>
                  <a:off x="7803353" y="58674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 type="none" w="med" len="med"/>
                  <a:tailEnd type="triangl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0" tIns="45720" rIns="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cxnSp>
              <p:nvCxnSpPr>
                <p:cNvPr id="213" name="Straight Connector 212"/>
                <p:cNvCxnSpPr>
                  <a:stCxn id="191" idx="7"/>
                  <a:endCxn id="197" idx="3"/>
                </p:cNvCxnSpPr>
                <p:nvPr/>
              </p:nvCxnSpPr>
              <p:spPr bwMode="auto">
                <a:xfrm rot="5400000" flipH="1" flipV="1">
                  <a:off x="7971384" y="5929463"/>
                  <a:ext cx="113996" cy="119953"/>
                </a:xfrm>
                <a:prstGeom prst="line">
                  <a:avLst/>
                </a:prstGeom>
                <a:ln w="19050">
                  <a:prstDash val="sysDot"/>
                  <a:headEnd type="none" w="med" len="med"/>
                  <a:tailEnd type="triangle" w="sm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 262"/>
            <p:cNvGrpSpPr/>
            <p:nvPr/>
          </p:nvGrpSpPr>
          <p:grpSpPr>
            <a:xfrm>
              <a:off x="5081588" y="4419600"/>
              <a:ext cx="176212" cy="244078"/>
              <a:chOff x="7955753" y="5715000"/>
              <a:chExt cx="176212" cy="244078"/>
            </a:xfrm>
          </p:grpSpPr>
          <p:sp>
            <p:nvSpPr>
              <p:cNvPr id="264" name="Oval 263"/>
              <p:cNvSpPr/>
              <p:nvPr/>
            </p:nvSpPr>
            <p:spPr bwMode="auto">
              <a:xfrm>
                <a:off x="8055765" y="5882878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grpSp>
            <p:nvGrpSpPr>
              <p:cNvPr id="28" name="Group 264"/>
              <p:cNvGrpSpPr/>
              <p:nvPr/>
            </p:nvGrpSpPr>
            <p:grpSpPr>
              <a:xfrm rot="3589201">
                <a:off x="7958135" y="5773115"/>
                <a:ext cx="139079" cy="64008"/>
                <a:chOff x="8248648" y="6035051"/>
                <a:chExt cx="139079" cy="64008"/>
              </a:xfrm>
            </p:grpSpPr>
            <p:cxnSp>
              <p:nvCxnSpPr>
                <p:cNvPr id="267" name="Straight Connector 266"/>
                <p:cNvCxnSpPr/>
                <p:nvPr/>
              </p:nvCxnSpPr>
              <p:spPr bwMode="auto">
                <a:xfrm flipV="1">
                  <a:off x="8248648" y="6068221"/>
                  <a:ext cx="137160" cy="1588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 bwMode="auto">
                <a:xfrm rot="5400000" flipV="1">
                  <a:off x="8355723" y="6067055"/>
                  <a:ext cx="64008" cy="0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6" name="Oval 265"/>
              <p:cNvSpPr/>
              <p:nvPr/>
            </p:nvSpPr>
            <p:spPr bwMode="auto">
              <a:xfrm>
                <a:off x="7955753" y="57150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triangl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29" name="Group 304"/>
          <p:cNvGrpSpPr/>
          <p:nvPr/>
        </p:nvGrpSpPr>
        <p:grpSpPr>
          <a:xfrm>
            <a:off x="5562600" y="1838848"/>
            <a:ext cx="2667000" cy="2590800"/>
            <a:chOff x="5562600" y="1676400"/>
            <a:chExt cx="2667000" cy="2590800"/>
          </a:xfrm>
        </p:grpSpPr>
        <p:grpSp>
          <p:nvGrpSpPr>
            <p:cNvPr id="30" name="Group 165"/>
            <p:cNvGrpSpPr/>
            <p:nvPr/>
          </p:nvGrpSpPr>
          <p:grpSpPr>
            <a:xfrm>
              <a:off x="5562600" y="1676400"/>
              <a:ext cx="914400" cy="609600"/>
              <a:chOff x="7543800" y="5715000"/>
              <a:chExt cx="914400" cy="609600"/>
            </a:xfrm>
          </p:grpSpPr>
          <p:sp>
            <p:nvSpPr>
              <p:cNvPr id="149" name="Rounded Rectangle 148"/>
              <p:cNvSpPr/>
              <p:nvPr/>
            </p:nvSpPr>
            <p:spPr bwMode="auto">
              <a:xfrm>
                <a:off x="7543800" y="5715000"/>
                <a:ext cx="914400" cy="6096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rPr>
                  <a:t>Send/Receive</a:t>
                </a:r>
              </a:p>
            </p:txBody>
          </p:sp>
          <p:sp>
            <p:nvSpPr>
              <p:cNvPr id="152" name="Oval 151"/>
              <p:cNvSpPr/>
              <p:nvPr/>
            </p:nvSpPr>
            <p:spPr bwMode="auto">
              <a:xfrm>
                <a:off x="8265315" y="6172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153" name="Straight Connector 152"/>
              <p:cNvCxnSpPr/>
              <p:nvPr/>
            </p:nvCxnSpPr>
            <p:spPr bwMode="auto">
              <a:xfrm>
                <a:off x="8134348" y="6068219"/>
                <a:ext cx="128589" cy="111125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 bwMode="auto">
              <a:xfrm rot="5400000" flipH="1" flipV="1">
                <a:off x="7805966" y="6148159"/>
                <a:ext cx="61455" cy="47626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7" name="Oval 156"/>
              <p:cNvSpPr/>
              <p:nvPr/>
            </p:nvSpPr>
            <p:spPr bwMode="auto">
              <a:xfrm>
                <a:off x="8077200" y="6019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159" name="Straight Connector 158"/>
              <p:cNvCxnSpPr/>
              <p:nvPr/>
            </p:nvCxnSpPr>
            <p:spPr bwMode="auto">
              <a:xfrm flipV="1">
                <a:off x="7896223" y="6079331"/>
                <a:ext cx="178596" cy="124619"/>
              </a:xfrm>
              <a:prstGeom prst="line">
                <a:avLst/>
              </a:prstGeom>
              <a:ln w="19050">
                <a:prstDash val="sysDot"/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1" name="Oval 150"/>
              <p:cNvSpPr/>
              <p:nvPr/>
            </p:nvSpPr>
            <p:spPr bwMode="auto">
              <a:xfrm>
                <a:off x="7848600" y="6172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161" name="Straight Connector 160"/>
              <p:cNvCxnSpPr/>
              <p:nvPr/>
            </p:nvCxnSpPr>
            <p:spPr bwMode="auto">
              <a:xfrm>
                <a:off x="7712859" y="6063456"/>
                <a:ext cx="128589" cy="111125"/>
              </a:xfrm>
              <a:prstGeom prst="line">
                <a:avLst/>
              </a:prstGeom>
              <a:ln w="19050">
                <a:headEnd type="none" w="med" len="med"/>
                <a:tailEnd type="non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4" name="Oval 153"/>
              <p:cNvSpPr/>
              <p:nvPr/>
            </p:nvSpPr>
            <p:spPr bwMode="auto">
              <a:xfrm>
                <a:off x="7670001" y="6019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triangl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31" name="Group 183"/>
            <p:cNvGrpSpPr/>
            <p:nvPr/>
          </p:nvGrpSpPr>
          <p:grpSpPr>
            <a:xfrm>
              <a:off x="7315200" y="2057400"/>
              <a:ext cx="914400" cy="609600"/>
              <a:chOff x="7848600" y="5638800"/>
              <a:chExt cx="914400" cy="609600"/>
            </a:xfrm>
          </p:grpSpPr>
          <p:sp>
            <p:nvSpPr>
              <p:cNvPr id="168" name="Rounded Rectangle 167"/>
              <p:cNvSpPr/>
              <p:nvPr/>
            </p:nvSpPr>
            <p:spPr bwMode="auto">
              <a:xfrm>
                <a:off x="7848600" y="5638800"/>
                <a:ext cx="914400" cy="6096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rPr>
                  <a:t>Yeast QS</a:t>
                </a:r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>
                <a:off x="8589171" y="609480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150" name="Straight Connector 149"/>
              <p:cNvCxnSpPr/>
              <p:nvPr/>
            </p:nvCxnSpPr>
            <p:spPr bwMode="auto">
              <a:xfrm flipV="1">
                <a:off x="8005761" y="6132111"/>
                <a:ext cx="155448" cy="1588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6" name="Oval 175"/>
              <p:cNvSpPr/>
              <p:nvPr/>
            </p:nvSpPr>
            <p:spPr bwMode="auto">
              <a:xfrm>
                <a:off x="7960523" y="609480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triangl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179" name="Straight Connector 178"/>
              <p:cNvCxnSpPr/>
              <p:nvPr/>
            </p:nvCxnSpPr>
            <p:spPr bwMode="auto">
              <a:xfrm flipV="1">
                <a:off x="8226552" y="6132111"/>
                <a:ext cx="155448" cy="1588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4" name="Oval 173"/>
              <p:cNvSpPr/>
              <p:nvPr/>
            </p:nvSpPr>
            <p:spPr bwMode="auto">
              <a:xfrm>
                <a:off x="8177215" y="609480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180" name="Straight Connector 179"/>
              <p:cNvCxnSpPr/>
              <p:nvPr/>
            </p:nvCxnSpPr>
            <p:spPr bwMode="auto">
              <a:xfrm flipV="1">
                <a:off x="8443913" y="5996786"/>
                <a:ext cx="152416" cy="115883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1" name="Freeform 180"/>
              <p:cNvSpPr/>
              <p:nvPr/>
            </p:nvSpPr>
            <p:spPr bwMode="auto">
              <a:xfrm>
                <a:off x="8003381" y="5953121"/>
                <a:ext cx="616744" cy="133353"/>
              </a:xfrm>
              <a:custGeom>
                <a:avLst/>
                <a:gdLst>
                  <a:gd name="connsiteX0" fmla="*/ 400050 w 400050"/>
                  <a:gd name="connsiteY0" fmla="*/ 0 h 64294"/>
                  <a:gd name="connsiteX1" fmla="*/ 0 w 400050"/>
                  <a:gd name="connsiteY1" fmla="*/ 0 h 64294"/>
                  <a:gd name="connsiteX2" fmla="*/ 0 w 400050"/>
                  <a:gd name="connsiteY2" fmla="*/ 64294 h 6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050" h="64294">
                    <a:moveTo>
                      <a:pt x="400050" y="0"/>
                    </a:moveTo>
                    <a:lnTo>
                      <a:pt x="0" y="0"/>
                    </a:lnTo>
                    <a:lnTo>
                      <a:pt x="0" y="64294"/>
                    </a:lnTo>
                  </a:path>
                </a:pathLst>
              </a:custGeom>
              <a:ln w="19050">
                <a:prstDash val="sysDot"/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182" name="Straight Connector 181"/>
              <p:cNvCxnSpPr/>
              <p:nvPr/>
            </p:nvCxnSpPr>
            <p:spPr bwMode="auto">
              <a:xfrm flipV="1">
                <a:off x="8431334" y="6132516"/>
                <a:ext cx="155448" cy="1588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2" name="Oval 171"/>
              <p:cNvSpPr/>
              <p:nvPr/>
            </p:nvSpPr>
            <p:spPr bwMode="auto">
              <a:xfrm>
                <a:off x="8393907" y="609480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 bwMode="auto">
              <a:xfrm>
                <a:off x="8589171" y="591740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224" name="Group 284"/>
            <p:cNvGrpSpPr/>
            <p:nvPr/>
          </p:nvGrpSpPr>
          <p:grpSpPr>
            <a:xfrm>
              <a:off x="6019800" y="2819400"/>
              <a:ext cx="914400" cy="609600"/>
              <a:chOff x="7924800" y="5410200"/>
              <a:chExt cx="914400" cy="609600"/>
            </a:xfrm>
          </p:grpSpPr>
          <p:sp>
            <p:nvSpPr>
              <p:cNvPr id="241" name="Rounded Rectangle 240"/>
              <p:cNvSpPr/>
              <p:nvPr/>
            </p:nvSpPr>
            <p:spPr bwMode="auto">
              <a:xfrm>
                <a:off x="7924800" y="5410200"/>
                <a:ext cx="914400" cy="6096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rPr>
                  <a:t>Consensus</a:t>
                </a:r>
              </a:p>
            </p:txBody>
          </p:sp>
          <p:sp>
            <p:nvSpPr>
              <p:cNvPr id="243" name="Oval 242"/>
              <p:cNvSpPr/>
              <p:nvPr/>
            </p:nvSpPr>
            <p:spPr bwMode="auto">
              <a:xfrm>
                <a:off x="8012911" y="579834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244" name="Straight Connector 243"/>
              <p:cNvCxnSpPr/>
              <p:nvPr/>
            </p:nvCxnSpPr>
            <p:spPr bwMode="auto">
              <a:xfrm flipV="1">
                <a:off x="8284848" y="5943603"/>
                <a:ext cx="228600" cy="1588"/>
              </a:xfrm>
              <a:prstGeom prst="line">
                <a:avLst/>
              </a:prstGeom>
              <a:ln w="19050">
                <a:prstDash val="sysDot"/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 bwMode="auto">
              <a:xfrm rot="16200000" flipV="1">
                <a:off x="8464394" y="5856919"/>
                <a:ext cx="182880" cy="5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4" name="Oval 253"/>
              <p:cNvSpPr/>
              <p:nvPr/>
            </p:nvSpPr>
            <p:spPr bwMode="auto">
              <a:xfrm>
                <a:off x="8696324" y="579834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276" name="Straight Connector 275"/>
              <p:cNvCxnSpPr/>
              <p:nvPr/>
            </p:nvCxnSpPr>
            <p:spPr bwMode="auto">
              <a:xfrm flipH="1" flipV="1">
                <a:off x="8293895" y="5724524"/>
                <a:ext cx="228600" cy="1588"/>
              </a:xfrm>
              <a:prstGeom prst="line">
                <a:avLst/>
              </a:prstGeom>
              <a:ln w="19050">
                <a:prstDash val="sysDot"/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6" name="Oval 245"/>
              <p:cNvSpPr/>
              <p:nvPr/>
            </p:nvSpPr>
            <p:spPr bwMode="auto">
              <a:xfrm>
                <a:off x="8517733" y="568642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 bwMode="auto">
              <a:xfrm>
                <a:off x="8212933" y="591026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278" name="Straight Connector 277"/>
              <p:cNvCxnSpPr/>
              <p:nvPr/>
            </p:nvCxnSpPr>
            <p:spPr bwMode="auto">
              <a:xfrm rot="5400000">
                <a:off x="8161975" y="5813581"/>
                <a:ext cx="182880" cy="5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6" name="Oval 255"/>
              <p:cNvSpPr/>
              <p:nvPr/>
            </p:nvSpPr>
            <p:spPr bwMode="auto">
              <a:xfrm>
                <a:off x="8212933" y="568642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triangl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279" name="Straight Connector 278"/>
              <p:cNvCxnSpPr/>
              <p:nvPr/>
            </p:nvCxnSpPr>
            <p:spPr bwMode="auto">
              <a:xfrm flipV="1">
                <a:off x="8577262" y="5857875"/>
                <a:ext cx="126207" cy="80963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8" name="Oval 247"/>
              <p:cNvSpPr/>
              <p:nvPr/>
            </p:nvSpPr>
            <p:spPr bwMode="auto">
              <a:xfrm>
                <a:off x="8517733" y="591026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283" name="Straight Connector 282"/>
              <p:cNvCxnSpPr/>
              <p:nvPr/>
            </p:nvCxnSpPr>
            <p:spPr bwMode="auto">
              <a:xfrm flipH="1">
                <a:off x="8089105" y="5741191"/>
                <a:ext cx="130221" cy="75454"/>
              </a:xfrm>
              <a:prstGeom prst="line">
                <a:avLst/>
              </a:prstGeom>
              <a:ln w="19050"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 301"/>
            <p:cNvGrpSpPr/>
            <p:nvPr/>
          </p:nvGrpSpPr>
          <p:grpSpPr>
            <a:xfrm>
              <a:off x="7239000" y="3657600"/>
              <a:ext cx="914400" cy="609600"/>
              <a:chOff x="7543800" y="5562600"/>
              <a:chExt cx="914400" cy="609600"/>
            </a:xfrm>
          </p:grpSpPr>
          <p:sp>
            <p:nvSpPr>
              <p:cNvPr id="287" name="Rounded Rectangle 286"/>
              <p:cNvSpPr/>
              <p:nvPr/>
            </p:nvSpPr>
            <p:spPr bwMode="auto">
              <a:xfrm>
                <a:off x="7543800" y="5562600"/>
                <a:ext cx="914400" cy="6096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Arial"/>
                  </a:rPr>
                  <a:t>Pop Ctrl</a:t>
                </a:r>
              </a:p>
            </p:txBody>
          </p:sp>
          <p:cxnSp>
            <p:nvCxnSpPr>
              <p:cNvPr id="289" name="Straight Connector 288"/>
              <p:cNvCxnSpPr/>
              <p:nvPr/>
            </p:nvCxnSpPr>
            <p:spPr bwMode="auto">
              <a:xfrm flipV="1">
                <a:off x="7830035" y="6079339"/>
                <a:ext cx="429768" cy="1588"/>
              </a:xfrm>
              <a:prstGeom prst="line">
                <a:avLst/>
              </a:prstGeom>
              <a:ln w="19050">
                <a:prstDash val="solid"/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3" name="Oval 292"/>
              <p:cNvSpPr/>
              <p:nvPr/>
            </p:nvSpPr>
            <p:spPr bwMode="auto">
              <a:xfrm>
                <a:off x="8267704" y="604361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 bwMode="auto">
              <a:xfrm>
                <a:off x="7810504" y="604361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300" name="Straight Connector 299"/>
              <p:cNvCxnSpPr/>
              <p:nvPr/>
            </p:nvCxnSpPr>
            <p:spPr bwMode="auto">
              <a:xfrm rot="16200000" flipV="1">
                <a:off x="8007033" y="6014722"/>
                <a:ext cx="137160" cy="1588"/>
              </a:xfrm>
              <a:prstGeom prst="line">
                <a:avLst/>
              </a:prstGeom>
              <a:ln w="19050">
                <a:prstDash val="solid"/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6" name="Group 244"/>
              <p:cNvGrpSpPr/>
              <p:nvPr/>
            </p:nvGrpSpPr>
            <p:grpSpPr>
              <a:xfrm rot="5400000">
                <a:off x="8239693" y="5918256"/>
                <a:ext cx="139079" cy="64008"/>
                <a:chOff x="8248648" y="6035051"/>
                <a:chExt cx="139079" cy="64008"/>
              </a:xfrm>
            </p:grpSpPr>
            <p:cxnSp>
              <p:nvCxnSpPr>
                <p:cNvPr id="260" name="Straight Connector 259"/>
                <p:cNvCxnSpPr/>
                <p:nvPr/>
              </p:nvCxnSpPr>
              <p:spPr bwMode="auto">
                <a:xfrm flipV="1">
                  <a:off x="8248648" y="6068221"/>
                  <a:ext cx="137160" cy="1588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 bwMode="auto">
                <a:xfrm rot="5400000" flipV="1">
                  <a:off x="8355723" y="6067055"/>
                  <a:ext cx="64008" cy="0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1" name="Oval 290"/>
              <p:cNvSpPr/>
              <p:nvPr/>
            </p:nvSpPr>
            <p:spPr bwMode="auto">
              <a:xfrm>
                <a:off x="8267704" y="5848344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grpSp>
            <p:nvGrpSpPr>
              <p:cNvPr id="227" name="Group 254"/>
              <p:cNvGrpSpPr/>
              <p:nvPr/>
            </p:nvGrpSpPr>
            <p:grpSpPr>
              <a:xfrm rot="3141136">
                <a:off x="7672334" y="5925688"/>
                <a:ext cx="168717" cy="64008"/>
                <a:chOff x="8248648" y="6035051"/>
                <a:chExt cx="139079" cy="64008"/>
              </a:xfrm>
            </p:grpSpPr>
            <p:cxnSp>
              <p:nvCxnSpPr>
                <p:cNvPr id="258" name="Straight Connector 257"/>
                <p:cNvCxnSpPr/>
                <p:nvPr/>
              </p:nvCxnSpPr>
              <p:spPr bwMode="auto">
                <a:xfrm flipV="1">
                  <a:off x="8248648" y="6068221"/>
                  <a:ext cx="137160" cy="1588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/>
                <p:cNvCxnSpPr/>
                <p:nvPr/>
              </p:nvCxnSpPr>
              <p:spPr bwMode="auto">
                <a:xfrm rot="5400000" flipV="1">
                  <a:off x="8355723" y="6067055"/>
                  <a:ext cx="64008" cy="0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8" name="Oval 287"/>
              <p:cNvSpPr/>
              <p:nvPr/>
            </p:nvSpPr>
            <p:spPr bwMode="auto">
              <a:xfrm>
                <a:off x="7658104" y="5848344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cxnSp>
            <p:nvCxnSpPr>
              <p:cNvPr id="173" name="Straight Connector 172"/>
              <p:cNvCxnSpPr/>
              <p:nvPr/>
            </p:nvCxnSpPr>
            <p:spPr bwMode="auto">
              <a:xfrm flipH="1">
                <a:off x="7874799" y="5926933"/>
                <a:ext cx="178596" cy="124619"/>
              </a:xfrm>
              <a:prstGeom prst="line">
                <a:avLst/>
              </a:prstGeom>
              <a:ln w="19050">
                <a:prstDash val="sysDot"/>
                <a:headEnd type="none" w="med" len="med"/>
                <a:tailEnd type="triangle" w="sm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8" name="Oval 297"/>
              <p:cNvSpPr/>
              <p:nvPr/>
            </p:nvSpPr>
            <p:spPr bwMode="auto">
              <a:xfrm>
                <a:off x="8039104" y="5867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600" dirty="0">
                <a:ea typeface="+mn-ea"/>
                <a:cs typeface="Arial"/>
              </a:rPr>
              <a:t>Modules implemented in Weiss lab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3600" dirty="0">
                <a:latin typeface="+mn-lt"/>
                <a:ea typeface="+mn-ea"/>
                <a:cs typeface="Arial"/>
              </a:rPr>
              <a:t>Modules implemented in Weiss lab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60434" y="951185"/>
            <a:ext cx="4451132" cy="273531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0" name="Text Box 7"/>
          <p:cNvSpPr txBox="1">
            <a:spLocks noChangeArrowheads="1"/>
          </p:cNvSpPr>
          <p:nvPr/>
        </p:nvSpPr>
        <p:spPr bwMode="auto">
          <a:xfrm>
            <a:off x="168166" y="1233165"/>
            <a:ext cx="2209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Ultrasensitive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Switch</a:t>
            </a:r>
            <a:br>
              <a:rPr lang="en-US" sz="2000" b="1" dirty="0" smtClean="0">
                <a:solidFill>
                  <a:srgbClr val="000000"/>
                </a:solidFill>
                <a:cs typeface="Times New Roman" pitchFamily="18" charset="0"/>
              </a:rPr>
            </a:br>
            <a:endParaRPr lang="en-US" sz="800" b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 EYFP = NOT(NOT(</a:t>
            </a:r>
            <a:r>
              <a:rPr lang="en-US" sz="1600" b="1" dirty="0" err="1" smtClean="0">
                <a:solidFill>
                  <a:srgbClr val="000000"/>
                </a:solidFill>
                <a:cs typeface="Times New Roman" pitchFamily="18" charset="0"/>
              </a:rPr>
              <a:t>aTc</a:t>
            </a: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sz="20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3" name="Group 358"/>
          <p:cNvGrpSpPr/>
          <p:nvPr/>
        </p:nvGrpSpPr>
        <p:grpSpPr>
          <a:xfrm>
            <a:off x="4616667" y="898582"/>
            <a:ext cx="4456385" cy="5791200"/>
            <a:chOff x="4616667" y="838200"/>
            <a:chExt cx="4456385" cy="5791200"/>
          </a:xfrm>
        </p:grpSpPr>
        <p:sp>
          <p:nvSpPr>
            <p:cNvPr id="166" name="Rounded Rectangle 165"/>
            <p:cNvSpPr/>
            <p:nvPr/>
          </p:nvSpPr>
          <p:spPr>
            <a:xfrm>
              <a:off x="4616667" y="838200"/>
              <a:ext cx="4456385" cy="57912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4" name="Rounded Rectangle 253"/>
            <p:cNvSpPr/>
            <p:nvPr/>
          </p:nvSpPr>
          <p:spPr>
            <a:xfrm>
              <a:off x="4876800" y="4329545"/>
              <a:ext cx="3971636" cy="1969655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182393" y="1066800"/>
              <a:ext cx="33450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cs typeface="Times New Roman" pitchFamily="18" charset="0"/>
                </a:rPr>
                <a:t>Ring-like spatial patterns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70" name="Text Box 2"/>
            <p:cNvSpPr txBox="1">
              <a:spLocks noChangeArrowheads="1"/>
            </p:cNvSpPr>
            <p:nvPr/>
          </p:nvSpPr>
          <p:spPr bwMode="auto">
            <a:xfrm>
              <a:off x="4800600" y="3962399"/>
              <a:ext cx="567784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i="1" dirty="0">
                  <a:solidFill>
                    <a:srgbClr val="000000"/>
                  </a:solidFill>
                  <a:cs typeface="Times New Roman" pitchFamily="18" charset="0"/>
                </a:rPr>
                <a:t>Sender</a:t>
              </a:r>
            </a:p>
          </p:txBody>
        </p:sp>
        <p:sp>
          <p:nvSpPr>
            <p:cNvPr id="471" name="Text Box 3"/>
            <p:cNvSpPr txBox="1">
              <a:spLocks noChangeArrowheads="1"/>
            </p:cNvSpPr>
            <p:nvPr/>
          </p:nvSpPr>
          <p:spPr bwMode="auto">
            <a:xfrm>
              <a:off x="5724236" y="3962399"/>
              <a:ext cx="9717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i="1" dirty="0">
                  <a:solidFill>
                    <a:srgbClr val="000000"/>
                  </a:solidFill>
                  <a:cs typeface="Times New Roman" pitchFamily="18" charset="0"/>
                </a:rPr>
                <a:t>Band detector</a:t>
              </a:r>
            </a:p>
          </p:txBody>
        </p:sp>
        <p:sp>
          <p:nvSpPr>
            <p:cNvPr id="474" name="Line 47"/>
            <p:cNvSpPr>
              <a:spLocks noChangeShapeType="1"/>
            </p:cNvSpPr>
            <p:nvPr/>
          </p:nvSpPr>
          <p:spPr bwMode="auto">
            <a:xfrm flipV="1">
              <a:off x="5134149" y="3377519"/>
              <a:ext cx="193964" cy="138793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475" name="AutoShape 48"/>
            <p:cNvSpPr>
              <a:spLocks noChangeAspect="1" noChangeArrowheads="1"/>
            </p:cNvSpPr>
            <p:nvPr/>
          </p:nvSpPr>
          <p:spPr bwMode="auto">
            <a:xfrm>
              <a:off x="4918364" y="3543299"/>
              <a:ext cx="203662" cy="148431"/>
            </a:xfrm>
            <a:prstGeom prst="hexagon">
              <a:avLst>
                <a:gd name="adj" fmla="val 40909"/>
                <a:gd name="vf" fmla="val 115470"/>
              </a:avLst>
            </a:prstGeom>
            <a:solidFill>
              <a:schemeClr val="accent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tIns="18288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7" name="AutoShape 50"/>
            <p:cNvSpPr>
              <a:spLocks noChangeAspect="1" noChangeArrowheads="1"/>
            </p:cNvSpPr>
            <p:nvPr/>
          </p:nvSpPr>
          <p:spPr bwMode="auto">
            <a:xfrm>
              <a:off x="4730105" y="2915741"/>
              <a:ext cx="764445" cy="1059457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8" name="AutoShape 51"/>
            <p:cNvSpPr>
              <a:spLocks noChangeArrowheads="1"/>
            </p:cNvSpPr>
            <p:nvPr/>
          </p:nvSpPr>
          <p:spPr bwMode="auto">
            <a:xfrm>
              <a:off x="4712494" y="2895599"/>
              <a:ext cx="795528" cy="1099741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79" name="Text Box 52"/>
            <p:cNvSpPr txBox="1">
              <a:spLocks noChangeAspect="1" noChangeArrowheads="1"/>
            </p:cNvSpPr>
            <p:nvPr/>
          </p:nvSpPr>
          <p:spPr bwMode="auto">
            <a:xfrm>
              <a:off x="5434593" y="3015738"/>
              <a:ext cx="333746" cy="20005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700" b="1" dirty="0">
                  <a:solidFill>
                    <a:srgbClr val="000000"/>
                  </a:solidFill>
                  <a:cs typeface="Times New Roman" pitchFamily="18" charset="0"/>
                </a:rPr>
                <a:t>AHL</a:t>
              </a:r>
              <a:endParaRPr lang="en-US" sz="700" b="1" i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1" name="Oval 54"/>
            <p:cNvSpPr>
              <a:spLocks noChangeAspect="1" noChangeArrowheads="1"/>
            </p:cNvSpPr>
            <p:nvPr/>
          </p:nvSpPr>
          <p:spPr bwMode="auto">
            <a:xfrm>
              <a:off x="5354782" y="3196317"/>
              <a:ext cx="41218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2" name="Oval 55"/>
            <p:cNvSpPr>
              <a:spLocks noChangeAspect="1" noChangeArrowheads="1"/>
            </p:cNvSpPr>
            <p:nvPr/>
          </p:nvSpPr>
          <p:spPr bwMode="auto">
            <a:xfrm>
              <a:off x="5498638" y="3257039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3" name="Oval 56"/>
            <p:cNvSpPr>
              <a:spLocks noChangeAspect="1" noChangeArrowheads="1"/>
            </p:cNvSpPr>
            <p:nvPr/>
          </p:nvSpPr>
          <p:spPr bwMode="auto">
            <a:xfrm>
              <a:off x="5438772" y="3267076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4" name="Oval 57"/>
            <p:cNvSpPr>
              <a:spLocks noChangeAspect="1" noChangeArrowheads="1"/>
            </p:cNvSpPr>
            <p:nvPr/>
          </p:nvSpPr>
          <p:spPr bwMode="auto">
            <a:xfrm>
              <a:off x="5440794" y="3186903"/>
              <a:ext cx="41218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5" name="Oval 58"/>
            <p:cNvSpPr>
              <a:spLocks noChangeAspect="1" noChangeArrowheads="1"/>
            </p:cNvSpPr>
            <p:nvPr/>
          </p:nvSpPr>
          <p:spPr bwMode="auto">
            <a:xfrm>
              <a:off x="5360439" y="3251256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6" name="Oval 59"/>
            <p:cNvSpPr>
              <a:spLocks noChangeAspect="1" noChangeArrowheads="1"/>
            </p:cNvSpPr>
            <p:nvPr/>
          </p:nvSpPr>
          <p:spPr bwMode="auto">
            <a:xfrm>
              <a:off x="5808980" y="3100897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7" name="Oval 60"/>
            <p:cNvSpPr>
              <a:spLocks noChangeAspect="1" noChangeArrowheads="1"/>
            </p:cNvSpPr>
            <p:nvPr/>
          </p:nvSpPr>
          <p:spPr bwMode="auto">
            <a:xfrm>
              <a:off x="5551170" y="3496071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8" name="Oval 61"/>
            <p:cNvSpPr>
              <a:spLocks noChangeAspect="1" noChangeArrowheads="1"/>
            </p:cNvSpPr>
            <p:nvPr/>
          </p:nvSpPr>
          <p:spPr bwMode="auto">
            <a:xfrm>
              <a:off x="5568950" y="3409326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89" name="Oval 62"/>
            <p:cNvSpPr>
              <a:spLocks noChangeAspect="1" noChangeArrowheads="1"/>
            </p:cNvSpPr>
            <p:nvPr/>
          </p:nvSpPr>
          <p:spPr bwMode="auto">
            <a:xfrm>
              <a:off x="5754024" y="3440169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0" name="Oval 63"/>
            <p:cNvSpPr>
              <a:spLocks noChangeAspect="1" noChangeArrowheads="1"/>
            </p:cNvSpPr>
            <p:nvPr/>
          </p:nvSpPr>
          <p:spPr bwMode="auto">
            <a:xfrm>
              <a:off x="5719272" y="3328363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1" name="Oval 64"/>
            <p:cNvSpPr>
              <a:spLocks noChangeAspect="1" noChangeArrowheads="1"/>
            </p:cNvSpPr>
            <p:nvPr/>
          </p:nvSpPr>
          <p:spPr bwMode="auto">
            <a:xfrm>
              <a:off x="5609360" y="3319688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2" name="Oval 65"/>
            <p:cNvSpPr>
              <a:spLocks noChangeAspect="1" noChangeArrowheads="1"/>
            </p:cNvSpPr>
            <p:nvPr/>
          </p:nvSpPr>
          <p:spPr bwMode="auto">
            <a:xfrm>
              <a:off x="5655426" y="3386194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3" name="Oval 66"/>
            <p:cNvSpPr>
              <a:spLocks noChangeAspect="1" noChangeArrowheads="1"/>
            </p:cNvSpPr>
            <p:nvPr/>
          </p:nvSpPr>
          <p:spPr bwMode="auto">
            <a:xfrm>
              <a:off x="5701492" y="3083548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4" name="Oval 67"/>
            <p:cNvSpPr>
              <a:spLocks noChangeAspect="1" noChangeArrowheads="1"/>
            </p:cNvSpPr>
            <p:nvPr/>
          </p:nvSpPr>
          <p:spPr bwMode="auto">
            <a:xfrm>
              <a:off x="5651385" y="3260894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5" name="Oval 68"/>
            <p:cNvSpPr>
              <a:spLocks noChangeAspect="1" noChangeArrowheads="1"/>
            </p:cNvSpPr>
            <p:nvPr/>
          </p:nvSpPr>
          <p:spPr bwMode="auto">
            <a:xfrm>
              <a:off x="5650577" y="3157763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6" name="Oval 69"/>
            <p:cNvSpPr>
              <a:spLocks noChangeAspect="1" noChangeArrowheads="1"/>
            </p:cNvSpPr>
            <p:nvPr/>
          </p:nvSpPr>
          <p:spPr bwMode="auto">
            <a:xfrm>
              <a:off x="5546321" y="3268605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7" name="Oval 70"/>
            <p:cNvSpPr>
              <a:spLocks noChangeAspect="1" noChangeArrowheads="1"/>
            </p:cNvSpPr>
            <p:nvPr/>
          </p:nvSpPr>
          <p:spPr bwMode="auto">
            <a:xfrm>
              <a:off x="5518035" y="3193426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8" name="Oval 71"/>
            <p:cNvSpPr>
              <a:spLocks noChangeAspect="1" noChangeArrowheads="1"/>
            </p:cNvSpPr>
            <p:nvPr/>
          </p:nvSpPr>
          <p:spPr bwMode="auto">
            <a:xfrm>
              <a:off x="5580265" y="3194389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99" name="Oval 72"/>
            <p:cNvSpPr>
              <a:spLocks noChangeAspect="1" noChangeArrowheads="1"/>
            </p:cNvSpPr>
            <p:nvPr/>
          </p:nvSpPr>
          <p:spPr bwMode="auto">
            <a:xfrm>
              <a:off x="5498638" y="3333860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0" name="Oval 73"/>
            <p:cNvSpPr>
              <a:spLocks noChangeAspect="1" noChangeArrowheads="1"/>
            </p:cNvSpPr>
            <p:nvPr/>
          </p:nvSpPr>
          <p:spPr bwMode="auto">
            <a:xfrm>
              <a:off x="5770188" y="3193426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1" name="Oval 74"/>
            <p:cNvSpPr>
              <a:spLocks noChangeAspect="1" noChangeArrowheads="1"/>
            </p:cNvSpPr>
            <p:nvPr/>
          </p:nvSpPr>
          <p:spPr bwMode="auto">
            <a:xfrm>
              <a:off x="5731395" y="3239690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2" name="Oval 75"/>
            <p:cNvSpPr>
              <a:spLocks noChangeAspect="1" noChangeArrowheads="1"/>
            </p:cNvSpPr>
            <p:nvPr/>
          </p:nvSpPr>
          <p:spPr bwMode="auto">
            <a:xfrm>
              <a:off x="5728970" y="3147161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3" name="Oval 76"/>
            <p:cNvSpPr>
              <a:spLocks noChangeAspect="1" noChangeArrowheads="1"/>
            </p:cNvSpPr>
            <p:nvPr/>
          </p:nvSpPr>
          <p:spPr bwMode="auto">
            <a:xfrm>
              <a:off x="5806556" y="3283062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4" name="Oval 77"/>
            <p:cNvSpPr>
              <a:spLocks noChangeAspect="1" noChangeArrowheads="1"/>
            </p:cNvSpPr>
            <p:nvPr/>
          </p:nvSpPr>
          <p:spPr bwMode="auto">
            <a:xfrm>
              <a:off x="6017491" y="2973670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5" name="Oval 78"/>
            <p:cNvSpPr>
              <a:spLocks noChangeAspect="1" noChangeArrowheads="1"/>
            </p:cNvSpPr>
            <p:nvPr/>
          </p:nvSpPr>
          <p:spPr bwMode="auto">
            <a:xfrm>
              <a:off x="5942331" y="3000658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6" name="Oval 79"/>
            <p:cNvSpPr>
              <a:spLocks noChangeAspect="1" noChangeArrowheads="1"/>
            </p:cNvSpPr>
            <p:nvPr/>
          </p:nvSpPr>
          <p:spPr bwMode="auto">
            <a:xfrm>
              <a:off x="5790392" y="3008369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7" name="Oval 80"/>
            <p:cNvSpPr>
              <a:spLocks noChangeAspect="1" noChangeArrowheads="1"/>
            </p:cNvSpPr>
            <p:nvPr/>
          </p:nvSpPr>
          <p:spPr bwMode="auto">
            <a:xfrm>
              <a:off x="5886566" y="3057524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8" name="Oval 81"/>
            <p:cNvSpPr>
              <a:spLocks noChangeAspect="1" noChangeArrowheads="1"/>
            </p:cNvSpPr>
            <p:nvPr/>
          </p:nvSpPr>
          <p:spPr bwMode="auto">
            <a:xfrm>
              <a:off x="5711998" y="2992947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09" name="Oval 82"/>
            <p:cNvSpPr>
              <a:spLocks noChangeAspect="1" noChangeArrowheads="1"/>
            </p:cNvSpPr>
            <p:nvPr/>
          </p:nvSpPr>
          <p:spPr bwMode="auto">
            <a:xfrm>
              <a:off x="5615017" y="2992947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10" name="Oval 83"/>
            <p:cNvSpPr>
              <a:spLocks noChangeAspect="1" noChangeArrowheads="1"/>
            </p:cNvSpPr>
            <p:nvPr/>
          </p:nvSpPr>
          <p:spPr bwMode="auto">
            <a:xfrm>
              <a:off x="6002944" y="3050777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11" name="Oval 84"/>
            <p:cNvSpPr>
              <a:spLocks noChangeAspect="1" noChangeArrowheads="1"/>
            </p:cNvSpPr>
            <p:nvPr/>
          </p:nvSpPr>
          <p:spPr bwMode="auto">
            <a:xfrm>
              <a:off x="5854238" y="3165474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12" name="Oval 85"/>
            <p:cNvSpPr>
              <a:spLocks noChangeAspect="1" noChangeArrowheads="1"/>
            </p:cNvSpPr>
            <p:nvPr/>
          </p:nvSpPr>
          <p:spPr bwMode="auto">
            <a:xfrm>
              <a:off x="5418629" y="3333182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13" name="Line 86"/>
            <p:cNvSpPr>
              <a:spLocks noChangeShapeType="1"/>
            </p:cNvSpPr>
            <p:nvPr/>
          </p:nvSpPr>
          <p:spPr bwMode="auto">
            <a:xfrm flipH="1" flipV="1">
              <a:off x="6280959" y="3091259"/>
              <a:ext cx="127693" cy="11276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sm" len="sm"/>
              <a:tailEnd w="sm" len="med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cs typeface="Arial"/>
              </a:endParaRPr>
            </a:p>
          </p:txBody>
        </p:sp>
        <p:grpSp>
          <p:nvGrpSpPr>
            <p:cNvPr id="4" name="Group 245"/>
            <p:cNvGrpSpPr/>
            <p:nvPr/>
          </p:nvGrpSpPr>
          <p:grpSpPr>
            <a:xfrm>
              <a:off x="5752752" y="2895599"/>
              <a:ext cx="909986" cy="1113235"/>
              <a:chOff x="5752752" y="2895599"/>
              <a:chExt cx="909986" cy="1113235"/>
            </a:xfrm>
          </p:grpSpPr>
          <p:sp>
            <p:nvSpPr>
              <p:cNvPr id="515" name="AutoShape 88"/>
              <p:cNvSpPr>
                <a:spLocks noChangeArrowheads="1"/>
              </p:cNvSpPr>
              <p:nvPr/>
            </p:nvSpPr>
            <p:spPr bwMode="auto">
              <a:xfrm>
                <a:off x="5772148" y="2915988"/>
                <a:ext cx="870087" cy="1072457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516" name="AutoShape 89"/>
              <p:cNvSpPr>
                <a:spLocks noChangeArrowheads="1"/>
              </p:cNvSpPr>
              <p:nvPr/>
            </p:nvSpPr>
            <p:spPr bwMode="auto">
              <a:xfrm>
                <a:off x="5752752" y="2895599"/>
                <a:ext cx="909986" cy="1113235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517" name="AutoShape 90"/>
            <p:cNvSpPr>
              <a:spLocks noChangeAspect="1" noChangeArrowheads="1"/>
            </p:cNvSpPr>
            <p:nvPr/>
          </p:nvSpPr>
          <p:spPr bwMode="auto">
            <a:xfrm>
              <a:off x="6129020" y="3727393"/>
              <a:ext cx="274782" cy="244815"/>
            </a:xfrm>
            <a:prstGeom prst="irregularSeal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>
                  <a:solidFill>
                    <a:srgbClr val="000000"/>
                  </a:solidFill>
                  <a:cs typeface="Times New Roman" pitchFamily="18" charset="0"/>
                </a:rPr>
                <a:t>GFP</a:t>
              </a:r>
            </a:p>
          </p:txBody>
        </p:sp>
        <p:sp>
          <p:nvSpPr>
            <p:cNvPr id="519" name="AutoShape 92"/>
            <p:cNvSpPr>
              <a:spLocks noChangeAspect="1" noChangeArrowheads="1"/>
            </p:cNvSpPr>
            <p:nvPr/>
          </p:nvSpPr>
          <p:spPr bwMode="auto">
            <a:xfrm>
              <a:off x="6090228" y="2991019"/>
              <a:ext cx="224675" cy="129154"/>
            </a:xfrm>
            <a:prstGeom prst="octagon">
              <a:avLst>
                <a:gd name="adj" fmla="val 29287"/>
              </a:avLst>
            </a:prstGeom>
            <a:solidFill>
              <a:srgbClr val="FFCC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cs typeface="Times New Roman" pitchFamily="18" charset="0"/>
                </a:rPr>
                <a:t>LuxR</a:t>
              </a:r>
            </a:p>
          </p:txBody>
        </p:sp>
        <p:grpSp>
          <p:nvGrpSpPr>
            <p:cNvPr id="5" name="Group 93"/>
            <p:cNvGrpSpPr>
              <a:grpSpLocks/>
            </p:cNvGrpSpPr>
            <p:nvPr/>
          </p:nvGrpSpPr>
          <p:grpSpPr bwMode="auto">
            <a:xfrm>
              <a:off x="5960918" y="3353648"/>
              <a:ext cx="63038" cy="148431"/>
              <a:chOff x="3450" y="1980"/>
              <a:chExt cx="78" cy="154"/>
            </a:xfrm>
          </p:grpSpPr>
          <p:sp>
            <p:nvSpPr>
              <p:cNvPr id="521" name="Line 94"/>
              <p:cNvSpPr>
                <a:spLocks noChangeShapeType="1"/>
              </p:cNvSpPr>
              <p:nvPr/>
            </p:nvSpPr>
            <p:spPr bwMode="auto">
              <a:xfrm rot="5400000" flipV="1">
                <a:off x="3415" y="2054"/>
                <a:ext cx="14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22" name="Line 95"/>
              <p:cNvSpPr>
                <a:spLocks noChangeAspect="1" noChangeShapeType="1"/>
              </p:cNvSpPr>
              <p:nvPr/>
            </p:nvSpPr>
            <p:spPr bwMode="auto">
              <a:xfrm rot="10800000">
                <a:off x="3450" y="2134"/>
                <a:ext cx="7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grpSp>
          <p:nvGrpSpPr>
            <p:cNvPr id="6" name="Group 242"/>
            <p:cNvGrpSpPr/>
            <p:nvPr/>
          </p:nvGrpSpPr>
          <p:grpSpPr>
            <a:xfrm>
              <a:off x="6319665" y="3360451"/>
              <a:ext cx="73459" cy="310356"/>
              <a:chOff x="6310139" y="3384266"/>
              <a:chExt cx="73459" cy="310356"/>
            </a:xfrm>
          </p:grpSpPr>
          <p:sp>
            <p:nvSpPr>
              <p:cNvPr id="524" name="Line 97"/>
              <p:cNvSpPr>
                <a:spLocks noChangeShapeType="1"/>
              </p:cNvSpPr>
              <p:nvPr/>
            </p:nvSpPr>
            <p:spPr bwMode="auto">
              <a:xfrm rot="6357404" flipV="1">
                <a:off x="6228902" y="3538962"/>
                <a:ext cx="3093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25" name="Line 98"/>
              <p:cNvSpPr>
                <a:spLocks noChangeAspect="1" noChangeShapeType="1"/>
              </p:cNvSpPr>
              <p:nvPr/>
            </p:nvSpPr>
            <p:spPr bwMode="auto">
              <a:xfrm rot="11757404">
                <a:off x="6310139" y="3694622"/>
                <a:ext cx="6223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526" name="Oval 99"/>
            <p:cNvSpPr>
              <a:spLocks noChangeAspect="1" noChangeArrowheads="1"/>
            </p:cNvSpPr>
            <p:nvPr/>
          </p:nvSpPr>
          <p:spPr bwMode="auto">
            <a:xfrm>
              <a:off x="6276109" y="3222341"/>
              <a:ext cx="310342" cy="165780"/>
            </a:xfrm>
            <a:prstGeom prst="ellipse">
              <a:avLst/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t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7" name="Group 100"/>
            <p:cNvGrpSpPr>
              <a:grpSpLocks/>
            </p:cNvGrpSpPr>
            <p:nvPr/>
          </p:nvGrpSpPr>
          <p:grpSpPr bwMode="auto">
            <a:xfrm rot="18917812">
              <a:off x="6028892" y="3577314"/>
              <a:ext cx="63038" cy="212045"/>
              <a:chOff x="3450" y="1980"/>
              <a:chExt cx="78" cy="154"/>
            </a:xfrm>
          </p:grpSpPr>
          <p:sp>
            <p:nvSpPr>
              <p:cNvPr id="528" name="Line 101"/>
              <p:cNvSpPr>
                <a:spLocks noChangeShapeType="1"/>
              </p:cNvSpPr>
              <p:nvPr/>
            </p:nvSpPr>
            <p:spPr bwMode="auto">
              <a:xfrm rot="5400000" flipV="1">
                <a:off x="3415" y="2054"/>
                <a:ext cx="148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29" name="Line 102"/>
              <p:cNvSpPr>
                <a:spLocks noChangeAspect="1" noChangeShapeType="1"/>
              </p:cNvSpPr>
              <p:nvPr/>
            </p:nvSpPr>
            <p:spPr bwMode="auto">
              <a:xfrm rot="10800000">
                <a:off x="3450" y="2134"/>
                <a:ext cx="78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530" name="Oval 103"/>
            <p:cNvSpPr>
              <a:spLocks noChangeAspect="1" noChangeArrowheads="1"/>
            </p:cNvSpPr>
            <p:nvPr/>
          </p:nvSpPr>
          <p:spPr bwMode="auto">
            <a:xfrm>
              <a:off x="5880100" y="3546191"/>
              <a:ext cx="224675" cy="131082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cs typeface="Times New Roman" pitchFamily="18" charset="0"/>
                </a:rPr>
                <a:t>LacI</a:t>
              </a:r>
              <a:endParaRPr lang="en-US" sz="400" baseline="-250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31" name="Oval 104"/>
            <p:cNvSpPr>
              <a:spLocks noChangeAspect="1" noChangeArrowheads="1"/>
            </p:cNvSpPr>
            <p:nvPr/>
          </p:nvSpPr>
          <p:spPr bwMode="auto">
            <a:xfrm>
              <a:off x="5267498" y="3265713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32" name="Oval 105"/>
            <p:cNvSpPr>
              <a:spLocks noChangeAspect="1" noChangeArrowheads="1"/>
            </p:cNvSpPr>
            <p:nvPr/>
          </p:nvSpPr>
          <p:spPr bwMode="auto">
            <a:xfrm>
              <a:off x="5226281" y="3173185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33" name="Oval 106"/>
            <p:cNvSpPr>
              <a:spLocks noChangeAspect="1" noChangeArrowheads="1"/>
            </p:cNvSpPr>
            <p:nvPr/>
          </p:nvSpPr>
          <p:spPr bwMode="auto">
            <a:xfrm>
              <a:off x="5381452" y="3447879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34" name="Line 107"/>
            <p:cNvSpPr>
              <a:spLocks noChangeShapeType="1"/>
            </p:cNvSpPr>
            <p:nvPr/>
          </p:nvSpPr>
          <p:spPr bwMode="auto">
            <a:xfrm flipH="1" flipV="1">
              <a:off x="7444741" y="3091259"/>
              <a:ext cx="127693" cy="11276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sm" len="sm"/>
              <a:tailEnd w="sm" len="med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538" name="AutoShape 111"/>
            <p:cNvSpPr>
              <a:spLocks noChangeAspect="1" noChangeArrowheads="1"/>
            </p:cNvSpPr>
            <p:nvPr/>
          </p:nvSpPr>
          <p:spPr bwMode="auto">
            <a:xfrm>
              <a:off x="7292802" y="3727393"/>
              <a:ext cx="274782" cy="244815"/>
            </a:xfrm>
            <a:prstGeom prst="irregularSeal2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5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39" name="Line 112"/>
            <p:cNvSpPr>
              <a:spLocks noChangeShapeType="1"/>
            </p:cNvSpPr>
            <p:nvPr/>
          </p:nvSpPr>
          <p:spPr bwMode="auto">
            <a:xfrm flipV="1">
              <a:off x="7157028" y="3091259"/>
              <a:ext cx="127693" cy="11276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sm" len="sm"/>
              <a:tailEnd w="sm" len="med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540" name="AutoShape 113"/>
            <p:cNvSpPr>
              <a:spLocks noChangeAspect="1" noChangeArrowheads="1"/>
            </p:cNvSpPr>
            <p:nvPr/>
          </p:nvSpPr>
          <p:spPr bwMode="auto">
            <a:xfrm>
              <a:off x="7254010" y="2991019"/>
              <a:ext cx="224675" cy="129154"/>
            </a:xfrm>
            <a:prstGeom prst="octagon">
              <a:avLst>
                <a:gd name="adj" fmla="val 29287"/>
              </a:avLst>
            </a:prstGeom>
            <a:solidFill>
              <a:srgbClr val="FFCC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cs typeface="Times New Roman" pitchFamily="18" charset="0"/>
                </a:rPr>
                <a:t>LuxR</a:t>
              </a:r>
            </a:p>
          </p:txBody>
        </p:sp>
        <p:grpSp>
          <p:nvGrpSpPr>
            <p:cNvPr id="8" name="Group 114"/>
            <p:cNvGrpSpPr>
              <a:grpSpLocks/>
            </p:cNvGrpSpPr>
            <p:nvPr/>
          </p:nvGrpSpPr>
          <p:grpSpPr bwMode="auto">
            <a:xfrm>
              <a:off x="7124701" y="3353648"/>
              <a:ext cx="63038" cy="148431"/>
              <a:chOff x="3450" y="1980"/>
              <a:chExt cx="78" cy="154"/>
            </a:xfrm>
          </p:grpSpPr>
          <p:sp>
            <p:nvSpPr>
              <p:cNvPr id="542" name="Line 115"/>
              <p:cNvSpPr>
                <a:spLocks noChangeShapeType="1"/>
              </p:cNvSpPr>
              <p:nvPr/>
            </p:nvSpPr>
            <p:spPr bwMode="auto">
              <a:xfrm rot="5400000" flipV="1">
                <a:off x="3415" y="2054"/>
                <a:ext cx="14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43" name="Line 116"/>
              <p:cNvSpPr>
                <a:spLocks noChangeAspect="1" noChangeShapeType="1"/>
              </p:cNvSpPr>
              <p:nvPr/>
            </p:nvSpPr>
            <p:spPr bwMode="auto">
              <a:xfrm rot="10800000">
                <a:off x="3450" y="2134"/>
                <a:ext cx="7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544" name="Oval 117"/>
            <p:cNvSpPr>
              <a:spLocks noChangeAspect="1" noChangeArrowheads="1"/>
            </p:cNvSpPr>
            <p:nvPr/>
          </p:nvSpPr>
          <p:spPr bwMode="auto">
            <a:xfrm>
              <a:off x="7064895" y="3222341"/>
              <a:ext cx="181841" cy="166744"/>
            </a:xfrm>
            <a:prstGeom prst="ellipse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cs typeface="Times New Roman" pitchFamily="18" charset="0"/>
                </a:rPr>
                <a:t>CI</a:t>
              </a:r>
            </a:p>
          </p:txBody>
        </p:sp>
        <p:grpSp>
          <p:nvGrpSpPr>
            <p:cNvPr id="9" name="Group 243"/>
            <p:cNvGrpSpPr/>
            <p:nvPr/>
          </p:nvGrpSpPr>
          <p:grpSpPr>
            <a:xfrm>
              <a:off x="7483447" y="3360451"/>
              <a:ext cx="73459" cy="310356"/>
              <a:chOff x="7473921" y="3384266"/>
              <a:chExt cx="73459" cy="310356"/>
            </a:xfrm>
          </p:grpSpPr>
          <p:sp>
            <p:nvSpPr>
              <p:cNvPr id="545" name="Line 118"/>
              <p:cNvSpPr>
                <a:spLocks noChangeShapeType="1"/>
              </p:cNvSpPr>
              <p:nvPr/>
            </p:nvSpPr>
            <p:spPr bwMode="auto">
              <a:xfrm rot="6357404" flipV="1">
                <a:off x="7392684" y="3538962"/>
                <a:ext cx="309392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46" name="Line 119"/>
              <p:cNvSpPr>
                <a:spLocks noChangeAspect="1" noChangeShapeType="1"/>
              </p:cNvSpPr>
              <p:nvPr/>
            </p:nvSpPr>
            <p:spPr bwMode="auto">
              <a:xfrm rot="11757404">
                <a:off x="7473921" y="3694622"/>
                <a:ext cx="6223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547" name="Oval 120"/>
            <p:cNvSpPr>
              <a:spLocks noChangeAspect="1" noChangeArrowheads="1"/>
            </p:cNvSpPr>
            <p:nvPr/>
          </p:nvSpPr>
          <p:spPr bwMode="auto">
            <a:xfrm>
              <a:off x="7439892" y="3222341"/>
              <a:ext cx="310342" cy="165780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18288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10" name="Group 121"/>
            <p:cNvGrpSpPr>
              <a:grpSpLocks/>
            </p:cNvGrpSpPr>
            <p:nvPr/>
          </p:nvGrpSpPr>
          <p:grpSpPr bwMode="auto">
            <a:xfrm rot="18917812">
              <a:off x="7187911" y="3582077"/>
              <a:ext cx="63038" cy="212045"/>
              <a:chOff x="3450" y="1980"/>
              <a:chExt cx="78" cy="154"/>
            </a:xfrm>
          </p:grpSpPr>
          <p:sp>
            <p:nvSpPr>
              <p:cNvPr id="549" name="Line 122"/>
              <p:cNvSpPr>
                <a:spLocks noChangeShapeType="1"/>
              </p:cNvSpPr>
              <p:nvPr/>
            </p:nvSpPr>
            <p:spPr bwMode="auto">
              <a:xfrm rot="5400000" flipV="1">
                <a:off x="3415" y="2054"/>
                <a:ext cx="148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50" name="Line 123"/>
              <p:cNvSpPr>
                <a:spLocks noChangeAspect="1" noChangeShapeType="1"/>
              </p:cNvSpPr>
              <p:nvPr/>
            </p:nvSpPr>
            <p:spPr bwMode="auto">
              <a:xfrm rot="10800000">
                <a:off x="3450" y="2134"/>
                <a:ext cx="78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552" name="Line 125"/>
            <p:cNvSpPr>
              <a:spLocks noChangeShapeType="1"/>
            </p:cNvSpPr>
            <p:nvPr/>
          </p:nvSpPr>
          <p:spPr bwMode="auto">
            <a:xfrm flipH="1" flipV="1">
              <a:off x="8608523" y="3091259"/>
              <a:ext cx="127693" cy="11276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sm" len="sm"/>
              <a:tailEnd w="sm" len="med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556" name="AutoShape 129"/>
            <p:cNvSpPr>
              <a:spLocks noChangeAspect="1" noChangeArrowheads="1"/>
            </p:cNvSpPr>
            <p:nvPr/>
          </p:nvSpPr>
          <p:spPr bwMode="auto">
            <a:xfrm>
              <a:off x="8456585" y="3727393"/>
              <a:ext cx="274782" cy="244815"/>
            </a:xfrm>
            <a:prstGeom prst="irregularSeal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>
                  <a:solidFill>
                    <a:srgbClr val="000000"/>
                  </a:solidFill>
                  <a:cs typeface="Times New Roman" pitchFamily="18" charset="0"/>
                </a:rPr>
                <a:t>GFP</a:t>
              </a:r>
            </a:p>
          </p:txBody>
        </p:sp>
        <p:sp>
          <p:nvSpPr>
            <p:cNvPr id="557" name="Line 130"/>
            <p:cNvSpPr>
              <a:spLocks noChangeShapeType="1"/>
            </p:cNvSpPr>
            <p:nvPr/>
          </p:nvSpPr>
          <p:spPr bwMode="auto">
            <a:xfrm flipV="1">
              <a:off x="8320810" y="3091259"/>
              <a:ext cx="127693" cy="11276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sm" len="sm"/>
              <a:tailEnd w="sm" len="med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558" name="AutoShape 131"/>
            <p:cNvSpPr>
              <a:spLocks noChangeAspect="1" noChangeArrowheads="1"/>
            </p:cNvSpPr>
            <p:nvPr/>
          </p:nvSpPr>
          <p:spPr bwMode="auto">
            <a:xfrm>
              <a:off x="8417792" y="2991019"/>
              <a:ext cx="224675" cy="129154"/>
            </a:xfrm>
            <a:prstGeom prst="octagon">
              <a:avLst>
                <a:gd name="adj" fmla="val 29287"/>
              </a:avLst>
            </a:prstGeom>
            <a:solidFill>
              <a:srgbClr val="FFCC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cs typeface="Times New Roman" pitchFamily="18" charset="0"/>
                </a:rPr>
                <a:t>LuxR</a:t>
              </a:r>
            </a:p>
          </p:txBody>
        </p:sp>
        <p:grpSp>
          <p:nvGrpSpPr>
            <p:cNvPr id="11" name="Group 132"/>
            <p:cNvGrpSpPr>
              <a:grpSpLocks/>
            </p:cNvGrpSpPr>
            <p:nvPr/>
          </p:nvGrpSpPr>
          <p:grpSpPr bwMode="auto">
            <a:xfrm>
              <a:off x="8288483" y="3353648"/>
              <a:ext cx="63038" cy="148431"/>
              <a:chOff x="3450" y="1980"/>
              <a:chExt cx="78" cy="154"/>
            </a:xfrm>
          </p:grpSpPr>
          <p:sp>
            <p:nvSpPr>
              <p:cNvPr id="560" name="Line 133"/>
              <p:cNvSpPr>
                <a:spLocks noChangeShapeType="1"/>
              </p:cNvSpPr>
              <p:nvPr/>
            </p:nvSpPr>
            <p:spPr bwMode="auto">
              <a:xfrm rot="5400000" flipV="1">
                <a:off x="3415" y="2054"/>
                <a:ext cx="148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61" name="Line 134"/>
              <p:cNvSpPr>
                <a:spLocks noChangeAspect="1" noChangeShapeType="1"/>
              </p:cNvSpPr>
              <p:nvPr/>
            </p:nvSpPr>
            <p:spPr bwMode="auto">
              <a:xfrm rot="10800000">
                <a:off x="3450" y="2134"/>
                <a:ext cx="78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562" name="Oval 135"/>
            <p:cNvSpPr>
              <a:spLocks noChangeAspect="1" noChangeArrowheads="1"/>
            </p:cNvSpPr>
            <p:nvPr/>
          </p:nvSpPr>
          <p:spPr bwMode="auto">
            <a:xfrm>
              <a:off x="8228677" y="3222341"/>
              <a:ext cx="181841" cy="166744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000000"/>
                  </a:solidFill>
                  <a:cs typeface="Times New Roman" pitchFamily="18" charset="0"/>
                </a:rPr>
                <a:t>CI</a:t>
              </a:r>
            </a:p>
          </p:txBody>
        </p:sp>
        <p:grpSp>
          <p:nvGrpSpPr>
            <p:cNvPr id="12" name="Group 244"/>
            <p:cNvGrpSpPr/>
            <p:nvPr/>
          </p:nvGrpSpPr>
          <p:grpSpPr>
            <a:xfrm>
              <a:off x="8647229" y="3360451"/>
              <a:ext cx="73459" cy="310356"/>
              <a:chOff x="8637703" y="3384266"/>
              <a:chExt cx="73459" cy="310356"/>
            </a:xfrm>
          </p:grpSpPr>
          <p:sp>
            <p:nvSpPr>
              <p:cNvPr id="563" name="Line 136"/>
              <p:cNvSpPr>
                <a:spLocks noChangeShapeType="1"/>
              </p:cNvSpPr>
              <p:nvPr/>
            </p:nvSpPr>
            <p:spPr bwMode="auto">
              <a:xfrm rot="6357404" flipV="1">
                <a:off x="8556466" y="3538962"/>
                <a:ext cx="309392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64" name="Line 137"/>
              <p:cNvSpPr>
                <a:spLocks noChangeAspect="1" noChangeShapeType="1"/>
              </p:cNvSpPr>
              <p:nvPr/>
            </p:nvSpPr>
            <p:spPr bwMode="auto">
              <a:xfrm rot="11757404">
                <a:off x="8637703" y="3694622"/>
                <a:ext cx="62230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565" name="Oval 138"/>
            <p:cNvSpPr>
              <a:spLocks noChangeAspect="1" noChangeArrowheads="1"/>
            </p:cNvSpPr>
            <p:nvPr/>
          </p:nvSpPr>
          <p:spPr bwMode="auto">
            <a:xfrm>
              <a:off x="8603674" y="3222341"/>
              <a:ext cx="310342" cy="165780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18288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13" name="Group 139"/>
            <p:cNvGrpSpPr>
              <a:grpSpLocks/>
            </p:cNvGrpSpPr>
            <p:nvPr/>
          </p:nvGrpSpPr>
          <p:grpSpPr bwMode="auto">
            <a:xfrm rot="18917812">
              <a:off x="8361477" y="3614471"/>
              <a:ext cx="63038" cy="155178"/>
              <a:chOff x="3450" y="1980"/>
              <a:chExt cx="78" cy="154"/>
            </a:xfrm>
          </p:grpSpPr>
          <p:sp>
            <p:nvSpPr>
              <p:cNvPr id="567" name="Line 140"/>
              <p:cNvSpPr>
                <a:spLocks noChangeShapeType="1"/>
              </p:cNvSpPr>
              <p:nvPr/>
            </p:nvSpPr>
            <p:spPr bwMode="auto">
              <a:xfrm rot="5400000" flipV="1">
                <a:off x="3415" y="2054"/>
                <a:ext cx="14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568" name="Line 141"/>
              <p:cNvSpPr>
                <a:spLocks noChangeAspect="1" noChangeShapeType="1"/>
              </p:cNvSpPr>
              <p:nvPr/>
            </p:nvSpPr>
            <p:spPr bwMode="auto">
              <a:xfrm rot="10800000">
                <a:off x="3450" y="2134"/>
                <a:ext cx="7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570" name="Oval 143"/>
            <p:cNvSpPr>
              <a:spLocks noChangeAspect="1" noChangeArrowheads="1"/>
            </p:cNvSpPr>
            <p:nvPr/>
          </p:nvSpPr>
          <p:spPr bwMode="auto">
            <a:xfrm>
              <a:off x="6774758" y="3287882"/>
              <a:ext cx="41217" cy="49156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71" name="Oval 144"/>
            <p:cNvSpPr>
              <a:spLocks noChangeAspect="1" noChangeArrowheads="1"/>
            </p:cNvSpPr>
            <p:nvPr/>
          </p:nvSpPr>
          <p:spPr bwMode="auto">
            <a:xfrm>
              <a:off x="6858001" y="3080656"/>
              <a:ext cx="41218" cy="49156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72" name="Oval 145"/>
            <p:cNvSpPr>
              <a:spLocks noChangeAspect="1" noChangeArrowheads="1"/>
            </p:cNvSpPr>
            <p:nvPr/>
          </p:nvSpPr>
          <p:spPr bwMode="auto">
            <a:xfrm>
              <a:off x="6745663" y="3162583"/>
              <a:ext cx="40409" cy="48192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73" name="Oval 146"/>
            <p:cNvSpPr>
              <a:spLocks noChangeAspect="1" noChangeArrowheads="1"/>
            </p:cNvSpPr>
            <p:nvPr/>
          </p:nvSpPr>
          <p:spPr bwMode="auto">
            <a:xfrm>
              <a:off x="7013171" y="3034392"/>
              <a:ext cx="41218" cy="49156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74" name="Oval 147"/>
            <p:cNvSpPr>
              <a:spLocks noChangeAspect="1" noChangeArrowheads="1"/>
            </p:cNvSpPr>
            <p:nvPr/>
          </p:nvSpPr>
          <p:spPr bwMode="auto">
            <a:xfrm>
              <a:off x="7182890" y="2941863"/>
              <a:ext cx="40409" cy="48192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75" name="Oval 148"/>
            <p:cNvSpPr>
              <a:spLocks noChangeAspect="1" noChangeArrowheads="1"/>
            </p:cNvSpPr>
            <p:nvPr/>
          </p:nvSpPr>
          <p:spPr bwMode="auto">
            <a:xfrm>
              <a:off x="6955791" y="2976562"/>
              <a:ext cx="40409" cy="49156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76" name="Oval 149"/>
            <p:cNvSpPr>
              <a:spLocks noChangeAspect="1" noChangeArrowheads="1"/>
            </p:cNvSpPr>
            <p:nvPr/>
          </p:nvSpPr>
          <p:spPr bwMode="auto">
            <a:xfrm>
              <a:off x="6780415" y="2961140"/>
              <a:ext cx="41218" cy="49156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77" name="Oval 150"/>
            <p:cNvSpPr>
              <a:spLocks noChangeAspect="1" noChangeArrowheads="1"/>
            </p:cNvSpPr>
            <p:nvPr/>
          </p:nvSpPr>
          <p:spPr bwMode="auto">
            <a:xfrm>
              <a:off x="7129550" y="3034392"/>
              <a:ext cx="40409" cy="48192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78" name="Oval 151"/>
            <p:cNvSpPr>
              <a:spLocks noChangeAspect="1" noChangeArrowheads="1"/>
            </p:cNvSpPr>
            <p:nvPr/>
          </p:nvSpPr>
          <p:spPr bwMode="auto">
            <a:xfrm>
              <a:off x="7019637" y="3133668"/>
              <a:ext cx="41218" cy="49156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81" name="Line 154"/>
            <p:cNvSpPr>
              <a:spLocks noChangeShapeType="1"/>
            </p:cNvSpPr>
            <p:nvPr/>
          </p:nvSpPr>
          <p:spPr bwMode="auto">
            <a:xfrm flipV="1">
              <a:off x="5134149" y="3377519"/>
              <a:ext cx="193964" cy="138793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582" name="AutoShape 155"/>
            <p:cNvSpPr>
              <a:spLocks noChangeAspect="1" noChangeArrowheads="1"/>
            </p:cNvSpPr>
            <p:nvPr/>
          </p:nvSpPr>
          <p:spPr bwMode="auto">
            <a:xfrm>
              <a:off x="4918364" y="3543299"/>
              <a:ext cx="203662" cy="148431"/>
            </a:xfrm>
            <a:prstGeom prst="hexagon">
              <a:avLst>
                <a:gd name="adj" fmla="val 40909"/>
                <a:gd name="vf" fmla="val 115470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tIns="182880" anchor="b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5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87" name="Oval 160"/>
            <p:cNvSpPr>
              <a:spLocks noChangeAspect="1" noChangeArrowheads="1"/>
            </p:cNvSpPr>
            <p:nvPr/>
          </p:nvSpPr>
          <p:spPr bwMode="auto">
            <a:xfrm>
              <a:off x="5409845" y="3124200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88" name="Oval 161"/>
            <p:cNvSpPr>
              <a:spLocks noChangeAspect="1" noChangeArrowheads="1"/>
            </p:cNvSpPr>
            <p:nvPr/>
          </p:nvSpPr>
          <p:spPr bwMode="auto">
            <a:xfrm>
              <a:off x="5354782" y="3196317"/>
              <a:ext cx="41218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89" name="Oval 162"/>
            <p:cNvSpPr>
              <a:spLocks noChangeAspect="1" noChangeArrowheads="1"/>
            </p:cNvSpPr>
            <p:nvPr/>
          </p:nvSpPr>
          <p:spPr bwMode="auto">
            <a:xfrm>
              <a:off x="5498638" y="3257039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92" name="Oval 165"/>
            <p:cNvSpPr>
              <a:spLocks noChangeAspect="1" noChangeArrowheads="1"/>
            </p:cNvSpPr>
            <p:nvPr/>
          </p:nvSpPr>
          <p:spPr bwMode="auto">
            <a:xfrm>
              <a:off x="5360439" y="3251256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93" name="Oval 166"/>
            <p:cNvSpPr>
              <a:spLocks noChangeAspect="1" noChangeArrowheads="1"/>
            </p:cNvSpPr>
            <p:nvPr/>
          </p:nvSpPr>
          <p:spPr bwMode="auto">
            <a:xfrm>
              <a:off x="5808980" y="3100897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94" name="Oval 167"/>
            <p:cNvSpPr>
              <a:spLocks noChangeAspect="1" noChangeArrowheads="1"/>
            </p:cNvSpPr>
            <p:nvPr/>
          </p:nvSpPr>
          <p:spPr bwMode="auto">
            <a:xfrm>
              <a:off x="5551170" y="3496071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95" name="Oval 168"/>
            <p:cNvSpPr>
              <a:spLocks noChangeAspect="1" noChangeArrowheads="1"/>
            </p:cNvSpPr>
            <p:nvPr/>
          </p:nvSpPr>
          <p:spPr bwMode="auto">
            <a:xfrm>
              <a:off x="5568950" y="3409326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96" name="Oval 169"/>
            <p:cNvSpPr>
              <a:spLocks noChangeAspect="1" noChangeArrowheads="1"/>
            </p:cNvSpPr>
            <p:nvPr/>
          </p:nvSpPr>
          <p:spPr bwMode="auto">
            <a:xfrm>
              <a:off x="5754024" y="3440169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97" name="Oval 170"/>
            <p:cNvSpPr>
              <a:spLocks noChangeAspect="1" noChangeArrowheads="1"/>
            </p:cNvSpPr>
            <p:nvPr/>
          </p:nvSpPr>
          <p:spPr bwMode="auto">
            <a:xfrm>
              <a:off x="5719272" y="3328363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98" name="Oval 171"/>
            <p:cNvSpPr>
              <a:spLocks noChangeAspect="1" noChangeArrowheads="1"/>
            </p:cNvSpPr>
            <p:nvPr/>
          </p:nvSpPr>
          <p:spPr bwMode="auto">
            <a:xfrm>
              <a:off x="5609360" y="3319688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99" name="Oval 172"/>
            <p:cNvSpPr>
              <a:spLocks noChangeAspect="1" noChangeArrowheads="1"/>
            </p:cNvSpPr>
            <p:nvPr/>
          </p:nvSpPr>
          <p:spPr bwMode="auto">
            <a:xfrm>
              <a:off x="5655426" y="3386194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0" name="Oval 173"/>
            <p:cNvSpPr>
              <a:spLocks noChangeAspect="1" noChangeArrowheads="1"/>
            </p:cNvSpPr>
            <p:nvPr/>
          </p:nvSpPr>
          <p:spPr bwMode="auto">
            <a:xfrm>
              <a:off x="5701492" y="3083548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1" name="Oval 174"/>
            <p:cNvSpPr>
              <a:spLocks noChangeAspect="1" noChangeArrowheads="1"/>
            </p:cNvSpPr>
            <p:nvPr/>
          </p:nvSpPr>
          <p:spPr bwMode="auto">
            <a:xfrm>
              <a:off x="5651385" y="3260894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2" name="Oval 175"/>
            <p:cNvSpPr>
              <a:spLocks noChangeAspect="1" noChangeArrowheads="1"/>
            </p:cNvSpPr>
            <p:nvPr/>
          </p:nvSpPr>
          <p:spPr bwMode="auto">
            <a:xfrm>
              <a:off x="5650577" y="3157763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3" name="Oval 176"/>
            <p:cNvSpPr>
              <a:spLocks noChangeAspect="1" noChangeArrowheads="1"/>
            </p:cNvSpPr>
            <p:nvPr/>
          </p:nvSpPr>
          <p:spPr bwMode="auto">
            <a:xfrm>
              <a:off x="5546321" y="3268605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4" name="Oval 177"/>
            <p:cNvSpPr>
              <a:spLocks noChangeAspect="1" noChangeArrowheads="1"/>
            </p:cNvSpPr>
            <p:nvPr/>
          </p:nvSpPr>
          <p:spPr bwMode="auto">
            <a:xfrm>
              <a:off x="5518035" y="3193426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5" name="Oval 178"/>
            <p:cNvSpPr>
              <a:spLocks noChangeAspect="1" noChangeArrowheads="1"/>
            </p:cNvSpPr>
            <p:nvPr/>
          </p:nvSpPr>
          <p:spPr bwMode="auto">
            <a:xfrm>
              <a:off x="5580265" y="3194389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6" name="Oval 179"/>
            <p:cNvSpPr>
              <a:spLocks noChangeAspect="1" noChangeArrowheads="1"/>
            </p:cNvSpPr>
            <p:nvPr/>
          </p:nvSpPr>
          <p:spPr bwMode="auto">
            <a:xfrm>
              <a:off x="5496259" y="3433876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7" name="Oval 180"/>
            <p:cNvSpPr>
              <a:spLocks noChangeAspect="1" noChangeArrowheads="1"/>
            </p:cNvSpPr>
            <p:nvPr/>
          </p:nvSpPr>
          <p:spPr bwMode="auto">
            <a:xfrm>
              <a:off x="5770188" y="3193426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8" name="Oval 181"/>
            <p:cNvSpPr>
              <a:spLocks noChangeAspect="1" noChangeArrowheads="1"/>
            </p:cNvSpPr>
            <p:nvPr/>
          </p:nvSpPr>
          <p:spPr bwMode="auto">
            <a:xfrm>
              <a:off x="5731395" y="3239690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09" name="Oval 182"/>
            <p:cNvSpPr>
              <a:spLocks noChangeAspect="1" noChangeArrowheads="1"/>
            </p:cNvSpPr>
            <p:nvPr/>
          </p:nvSpPr>
          <p:spPr bwMode="auto">
            <a:xfrm>
              <a:off x="5728970" y="3147161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0" name="Oval 183"/>
            <p:cNvSpPr>
              <a:spLocks noChangeAspect="1" noChangeArrowheads="1"/>
            </p:cNvSpPr>
            <p:nvPr/>
          </p:nvSpPr>
          <p:spPr bwMode="auto">
            <a:xfrm>
              <a:off x="5806556" y="3283062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1" name="Oval 184"/>
            <p:cNvSpPr>
              <a:spLocks noChangeAspect="1" noChangeArrowheads="1"/>
            </p:cNvSpPr>
            <p:nvPr/>
          </p:nvSpPr>
          <p:spPr bwMode="auto">
            <a:xfrm>
              <a:off x="6017491" y="2973670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2" name="Oval 185"/>
            <p:cNvSpPr>
              <a:spLocks noChangeAspect="1" noChangeArrowheads="1"/>
            </p:cNvSpPr>
            <p:nvPr/>
          </p:nvSpPr>
          <p:spPr bwMode="auto">
            <a:xfrm>
              <a:off x="5942331" y="3000658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3" name="Oval 186"/>
            <p:cNvSpPr>
              <a:spLocks noChangeAspect="1" noChangeArrowheads="1"/>
            </p:cNvSpPr>
            <p:nvPr/>
          </p:nvSpPr>
          <p:spPr bwMode="auto">
            <a:xfrm>
              <a:off x="5790392" y="3008369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4" name="Oval 187"/>
            <p:cNvSpPr>
              <a:spLocks noChangeAspect="1" noChangeArrowheads="1"/>
            </p:cNvSpPr>
            <p:nvPr/>
          </p:nvSpPr>
          <p:spPr bwMode="auto">
            <a:xfrm>
              <a:off x="5886566" y="3057524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5" name="Oval 188"/>
            <p:cNvSpPr>
              <a:spLocks noChangeAspect="1" noChangeArrowheads="1"/>
            </p:cNvSpPr>
            <p:nvPr/>
          </p:nvSpPr>
          <p:spPr bwMode="auto">
            <a:xfrm>
              <a:off x="5711998" y="2992947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6" name="Oval 189"/>
            <p:cNvSpPr>
              <a:spLocks noChangeAspect="1" noChangeArrowheads="1"/>
            </p:cNvSpPr>
            <p:nvPr/>
          </p:nvSpPr>
          <p:spPr bwMode="auto">
            <a:xfrm>
              <a:off x="5615017" y="2992947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7" name="Oval 190"/>
            <p:cNvSpPr>
              <a:spLocks noChangeAspect="1" noChangeArrowheads="1"/>
            </p:cNvSpPr>
            <p:nvPr/>
          </p:nvSpPr>
          <p:spPr bwMode="auto">
            <a:xfrm>
              <a:off x="6002944" y="3050777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8" name="Oval 191"/>
            <p:cNvSpPr>
              <a:spLocks noChangeAspect="1" noChangeArrowheads="1"/>
            </p:cNvSpPr>
            <p:nvPr/>
          </p:nvSpPr>
          <p:spPr bwMode="auto">
            <a:xfrm>
              <a:off x="5854238" y="3165474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19" name="Oval 192"/>
            <p:cNvSpPr>
              <a:spLocks noChangeAspect="1" noChangeArrowheads="1"/>
            </p:cNvSpPr>
            <p:nvPr/>
          </p:nvSpPr>
          <p:spPr bwMode="auto">
            <a:xfrm>
              <a:off x="5418629" y="3333182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24" name="AutoShape 197"/>
            <p:cNvSpPr>
              <a:spLocks noChangeAspect="1" noChangeArrowheads="1"/>
            </p:cNvSpPr>
            <p:nvPr/>
          </p:nvSpPr>
          <p:spPr bwMode="auto">
            <a:xfrm>
              <a:off x="6129020" y="3727393"/>
              <a:ext cx="274782" cy="244815"/>
            </a:xfrm>
            <a:prstGeom prst="irregularSeal2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25" name="Line 198"/>
            <p:cNvSpPr>
              <a:spLocks noChangeShapeType="1"/>
            </p:cNvSpPr>
            <p:nvPr/>
          </p:nvSpPr>
          <p:spPr bwMode="auto">
            <a:xfrm flipV="1">
              <a:off x="5993246" y="3087631"/>
              <a:ext cx="127693" cy="11276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sm" len="sm"/>
              <a:tailEnd w="sm" len="med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626" name="AutoShape 199"/>
            <p:cNvSpPr>
              <a:spLocks noChangeAspect="1" noChangeArrowheads="1"/>
            </p:cNvSpPr>
            <p:nvPr/>
          </p:nvSpPr>
          <p:spPr bwMode="auto">
            <a:xfrm>
              <a:off x="6090228" y="2991019"/>
              <a:ext cx="224675" cy="129154"/>
            </a:xfrm>
            <a:prstGeom prst="octagon">
              <a:avLst>
                <a:gd name="adj" fmla="val 29287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38" name="Oval 211"/>
            <p:cNvSpPr>
              <a:spLocks noChangeAspect="1" noChangeArrowheads="1"/>
            </p:cNvSpPr>
            <p:nvPr/>
          </p:nvSpPr>
          <p:spPr bwMode="auto">
            <a:xfrm>
              <a:off x="5267498" y="3265713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39" name="Oval 212"/>
            <p:cNvSpPr>
              <a:spLocks noChangeAspect="1" noChangeArrowheads="1"/>
            </p:cNvSpPr>
            <p:nvPr/>
          </p:nvSpPr>
          <p:spPr bwMode="auto">
            <a:xfrm>
              <a:off x="5226281" y="3173185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40" name="Oval 213"/>
            <p:cNvSpPr>
              <a:spLocks noChangeAspect="1" noChangeArrowheads="1"/>
            </p:cNvSpPr>
            <p:nvPr/>
          </p:nvSpPr>
          <p:spPr bwMode="auto">
            <a:xfrm>
              <a:off x="5381452" y="3447879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45" name="AutoShape 218"/>
            <p:cNvSpPr>
              <a:spLocks noChangeAspect="1" noChangeArrowheads="1"/>
            </p:cNvSpPr>
            <p:nvPr/>
          </p:nvSpPr>
          <p:spPr bwMode="auto">
            <a:xfrm>
              <a:off x="4801985" y="3063307"/>
              <a:ext cx="274782" cy="244815"/>
            </a:xfrm>
            <a:prstGeom prst="irregularSeal2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5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47" name="AutoShape 220"/>
            <p:cNvSpPr>
              <a:spLocks noChangeAspect="1" noChangeArrowheads="1"/>
            </p:cNvSpPr>
            <p:nvPr/>
          </p:nvSpPr>
          <p:spPr bwMode="auto">
            <a:xfrm>
              <a:off x="7254010" y="2991019"/>
              <a:ext cx="224675" cy="129154"/>
            </a:xfrm>
            <a:prstGeom prst="octagon">
              <a:avLst>
                <a:gd name="adj" fmla="val 29287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54" name="Oval 227"/>
            <p:cNvSpPr>
              <a:spLocks noChangeAspect="1" noChangeArrowheads="1"/>
            </p:cNvSpPr>
            <p:nvPr/>
          </p:nvSpPr>
          <p:spPr bwMode="auto">
            <a:xfrm>
              <a:off x="7439892" y="3222341"/>
              <a:ext cx="310342" cy="165780"/>
            </a:xfrm>
            <a:prstGeom prst="ellipse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58" name="Oval 231"/>
            <p:cNvSpPr>
              <a:spLocks noChangeAspect="1" noChangeArrowheads="1"/>
            </p:cNvSpPr>
            <p:nvPr/>
          </p:nvSpPr>
          <p:spPr bwMode="auto">
            <a:xfrm>
              <a:off x="7043882" y="3546191"/>
              <a:ext cx="224675" cy="131082"/>
            </a:xfrm>
            <a:prstGeom prst="ellipse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63" name="AutoShape 236"/>
            <p:cNvSpPr>
              <a:spLocks noChangeAspect="1" noChangeArrowheads="1"/>
            </p:cNvSpPr>
            <p:nvPr/>
          </p:nvSpPr>
          <p:spPr bwMode="auto">
            <a:xfrm>
              <a:off x="8456585" y="3727393"/>
              <a:ext cx="274782" cy="244815"/>
            </a:xfrm>
            <a:prstGeom prst="irregularSeal2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65" name="AutoShape 238"/>
            <p:cNvSpPr>
              <a:spLocks noChangeAspect="1" noChangeArrowheads="1"/>
            </p:cNvSpPr>
            <p:nvPr/>
          </p:nvSpPr>
          <p:spPr bwMode="auto">
            <a:xfrm>
              <a:off x="8417792" y="2991019"/>
              <a:ext cx="224675" cy="129154"/>
            </a:xfrm>
            <a:prstGeom prst="octagon">
              <a:avLst>
                <a:gd name="adj" fmla="val 29287"/>
              </a:avLst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77" name="Oval 250"/>
            <p:cNvSpPr>
              <a:spLocks noChangeAspect="1" noChangeArrowheads="1"/>
            </p:cNvSpPr>
            <p:nvPr/>
          </p:nvSpPr>
          <p:spPr bwMode="auto">
            <a:xfrm>
              <a:off x="6774758" y="3287882"/>
              <a:ext cx="41217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78" name="Oval 251"/>
            <p:cNvSpPr>
              <a:spLocks noChangeAspect="1" noChangeArrowheads="1"/>
            </p:cNvSpPr>
            <p:nvPr/>
          </p:nvSpPr>
          <p:spPr bwMode="auto">
            <a:xfrm>
              <a:off x="6858001" y="3080656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79" name="Oval 252"/>
            <p:cNvSpPr>
              <a:spLocks noChangeAspect="1" noChangeArrowheads="1"/>
            </p:cNvSpPr>
            <p:nvPr/>
          </p:nvSpPr>
          <p:spPr bwMode="auto">
            <a:xfrm>
              <a:off x="6745663" y="3162583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0" name="Oval 253"/>
            <p:cNvSpPr>
              <a:spLocks noChangeAspect="1" noChangeArrowheads="1"/>
            </p:cNvSpPr>
            <p:nvPr/>
          </p:nvSpPr>
          <p:spPr bwMode="auto">
            <a:xfrm>
              <a:off x="7013171" y="3034392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1" name="Oval 254"/>
            <p:cNvSpPr>
              <a:spLocks noChangeAspect="1" noChangeArrowheads="1"/>
            </p:cNvSpPr>
            <p:nvPr/>
          </p:nvSpPr>
          <p:spPr bwMode="auto">
            <a:xfrm>
              <a:off x="7182890" y="2941863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2" name="Oval 255"/>
            <p:cNvSpPr>
              <a:spLocks noChangeAspect="1" noChangeArrowheads="1"/>
            </p:cNvSpPr>
            <p:nvPr/>
          </p:nvSpPr>
          <p:spPr bwMode="auto">
            <a:xfrm>
              <a:off x="6955791" y="2976562"/>
              <a:ext cx="40409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3" name="Oval 256"/>
            <p:cNvSpPr>
              <a:spLocks noChangeAspect="1" noChangeArrowheads="1"/>
            </p:cNvSpPr>
            <p:nvPr/>
          </p:nvSpPr>
          <p:spPr bwMode="auto">
            <a:xfrm>
              <a:off x="6780415" y="2961140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4" name="Oval 257"/>
            <p:cNvSpPr>
              <a:spLocks noChangeAspect="1" noChangeArrowheads="1"/>
            </p:cNvSpPr>
            <p:nvPr/>
          </p:nvSpPr>
          <p:spPr bwMode="auto">
            <a:xfrm>
              <a:off x="7129550" y="3034392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5" name="Oval 258"/>
            <p:cNvSpPr>
              <a:spLocks noChangeAspect="1" noChangeArrowheads="1"/>
            </p:cNvSpPr>
            <p:nvPr/>
          </p:nvSpPr>
          <p:spPr bwMode="auto">
            <a:xfrm>
              <a:off x="7019637" y="3133668"/>
              <a:ext cx="41218" cy="4915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6" name="Oval 259"/>
            <p:cNvSpPr>
              <a:spLocks noChangeAspect="1" noChangeArrowheads="1"/>
            </p:cNvSpPr>
            <p:nvPr/>
          </p:nvSpPr>
          <p:spPr bwMode="auto">
            <a:xfrm>
              <a:off x="7229474" y="3034392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7" name="Oval 260"/>
            <p:cNvSpPr>
              <a:spLocks noChangeAspect="1" noChangeArrowheads="1"/>
            </p:cNvSpPr>
            <p:nvPr/>
          </p:nvSpPr>
          <p:spPr bwMode="auto">
            <a:xfrm>
              <a:off x="6069872" y="3034392"/>
              <a:ext cx="40409" cy="4819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88" name="Text Box 263"/>
            <p:cNvSpPr txBox="1">
              <a:spLocks noChangeArrowheads="1"/>
            </p:cNvSpPr>
            <p:nvPr/>
          </p:nvSpPr>
          <p:spPr bwMode="auto">
            <a:xfrm>
              <a:off x="6907072" y="3962399"/>
              <a:ext cx="9717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i="1" dirty="0">
                  <a:solidFill>
                    <a:srgbClr val="000000"/>
                  </a:solidFill>
                  <a:cs typeface="Times New Roman" pitchFamily="18" charset="0"/>
                </a:rPr>
                <a:t>Band detector</a:t>
              </a:r>
            </a:p>
          </p:txBody>
        </p:sp>
        <p:sp>
          <p:nvSpPr>
            <p:cNvPr id="689" name="Text Box 264"/>
            <p:cNvSpPr txBox="1">
              <a:spLocks noChangeArrowheads="1"/>
            </p:cNvSpPr>
            <p:nvPr/>
          </p:nvSpPr>
          <p:spPr bwMode="auto">
            <a:xfrm>
              <a:off x="8068970" y="3957637"/>
              <a:ext cx="97174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i="1" dirty="0">
                  <a:solidFill>
                    <a:srgbClr val="000000"/>
                  </a:solidFill>
                  <a:cs typeface="Times New Roman" pitchFamily="18" charset="0"/>
                </a:rPr>
                <a:t>Band detector</a:t>
              </a:r>
            </a:p>
          </p:txBody>
        </p:sp>
        <p:sp>
          <p:nvSpPr>
            <p:cNvPr id="691" name="Rectangle 690"/>
            <p:cNvSpPr/>
            <p:nvPr/>
          </p:nvSpPr>
          <p:spPr>
            <a:xfrm>
              <a:off x="4800600" y="1676400"/>
              <a:ext cx="21336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7475" indent="-117475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1600" b="1" dirty="0" smtClean="0">
                  <a:solidFill>
                    <a:srgbClr val="000000"/>
                  </a:solidFill>
                  <a:cs typeface="Times New Roman" pitchFamily="18" charset="0"/>
                </a:rPr>
                <a:t>Sender: send(AHL)</a:t>
              </a:r>
            </a:p>
            <a:p>
              <a:pPr marL="117475" indent="-117475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tabLst>
                  <a:tab pos="285750" algn="l"/>
                </a:tabLst>
              </a:pPr>
              <a:r>
                <a:rPr lang="en-US" sz="1600" b="1" dirty="0" smtClean="0">
                  <a:solidFill>
                    <a:srgbClr val="000000"/>
                  </a:solidFill>
                  <a:cs typeface="Times New Roman" pitchFamily="18" charset="0"/>
                </a:rPr>
                <a:t>Receiver: </a:t>
              </a:r>
              <a:br>
                <a:rPr lang="en-US" sz="1600" b="1" dirty="0" smtClean="0">
                  <a:solidFill>
                    <a:srgbClr val="000000"/>
                  </a:solidFill>
                  <a:cs typeface="Times New Roman" pitchFamily="18" charset="0"/>
                </a:rPr>
              </a:br>
              <a:r>
                <a:rPr lang="en-US" sz="1600" b="1" dirty="0" smtClean="0">
                  <a:solidFill>
                    <a:srgbClr val="000000"/>
                  </a:solidFill>
                  <a:cs typeface="Times New Roman" pitchFamily="18" charset="0"/>
                </a:rPr>
                <a:t>If (AHL = medium)     	then express (RFP)</a:t>
              </a:r>
              <a:endParaRPr lang="en-US" sz="16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14" name="Group 694"/>
            <p:cNvGrpSpPr>
              <a:grpSpLocks noChangeAspect="1"/>
            </p:cNvGrpSpPr>
            <p:nvPr/>
          </p:nvGrpSpPr>
          <p:grpSpPr>
            <a:xfrm>
              <a:off x="7147560" y="1540632"/>
              <a:ext cx="1386840" cy="1126368"/>
              <a:chOff x="4724400" y="1015668"/>
              <a:chExt cx="3962400" cy="3218194"/>
            </a:xfrm>
          </p:grpSpPr>
          <p:pic>
            <p:nvPicPr>
              <p:cNvPr id="692" name="Picture 6" descr="Research,Laboratory,Biotechnology,Healthcare And Medicine,Hospital,Micro Organism,Petri Dish,Biology,Science,Medical Exam,Scientific Experiment,Medicine,Carpet Sample,Medical Sample,Copy Space,Illness,Forensic Science,Healthy Lifestyle,Liquid,Blue,Technology,Chemistry,Chemical,Immunology,Pharmacy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-10000"/>
              </a:blip>
              <a:srcRect l="21832" t="60117" r="16725" b="2456"/>
              <a:stretch>
                <a:fillRect/>
              </a:stretch>
            </p:blipFill>
            <p:spPr bwMode="auto">
              <a:xfrm>
                <a:off x="4724400" y="1015668"/>
                <a:ext cx="3962400" cy="3218194"/>
              </a:xfrm>
              <a:prstGeom prst="ellipse">
                <a:avLst/>
              </a:prstGeom>
              <a:ln w="63500" cap="rnd">
                <a:solidFill>
                  <a:schemeClr val="bg1"/>
                </a:solidFill>
              </a:ln>
              <a:effectLst/>
              <a:scene3d>
                <a:camera prst="perspectiveRelaxed">
                  <a:rot lat="19473598" lon="0" rev="0"/>
                </a:camera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graphicFrame>
            <p:nvGraphicFramePr>
              <p:cNvPr id="693" name="Object 262"/>
              <p:cNvGraphicFramePr>
                <a:graphicFrameLocks noChangeAspect="1"/>
              </p:cNvGraphicFramePr>
              <p:nvPr/>
            </p:nvGraphicFramePr>
            <p:xfrm>
              <a:off x="5105400" y="1912937"/>
              <a:ext cx="3111500" cy="1441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4364" name="Image" r:id="rId5" imgW="3453968" imgH="2323810" progId="">
                      <p:embed/>
                    </p:oleObj>
                  </mc:Choice>
                  <mc:Fallback>
                    <p:oleObj name="Image" r:id="rId5" imgW="3453968" imgH="2323810" progId="">
                      <p:embed/>
                      <p:pic>
                        <p:nvPicPr>
                          <p:cNvPr id="0" name="Object 2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5400" y="1912937"/>
                            <a:ext cx="3111500" cy="14414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94" name="Object 266"/>
              <p:cNvGraphicFramePr>
                <a:graphicFrameLocks noChangeAspect="1"/>
              </p:cNvGraphicFramePr>
              <p:nvPr/>
            </p:nvGraphicFramePr>
            <p:xfrm>
              <a:off x="5105400" y="1912937"/>
              <a:ext cx="3111500" cy="1441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4365" name="Image" r:id="rId7" imgW="3453968" imgH="2323810" progId="">
                      <p:embed/>
                    </p:oleObj>
                  </mc:Choice>
                  <mc:Fallback>
                    <p:oleObj name="Image" r:id="rId7" imgW="3453968" imgH="2323810" progId="">
                      <p:embed/>
                      <p:pic>
                        <p:nvPicPr>
                          <p:cNvPr id="0" name="Object 2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5400" y="1912937"/>
                            <a:ext cx="3111500" cy="14414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5" name="Group 241"/>
            <p:cNvGrpSpPr/>
            <p:nvPr/>
          </p:nvGrpSpPr>
          <p:grpSpPr>
            <a:xfrm>
              <a:off x="4954371" y="4371976"/>
              <a:ext cx="3770313" cy="1862138"/>
              <a:chOff x="5006975" y="4362452"/>
              <a:chExt cx="3770313" cy="1862138"/>
            </a:xfrm>
          </p:grpSpPr>
          <p:graphicFrame>
            <p:nvGraphicFramePr>
              <p:cNvPr id="697" name="Object 11"/>
              <p:cNvGraphicFramePr>
                <a:graphicFrameLocks noChangeAspect="1"/>
              </p:cNvGraphicFramePr>
              <p:nvPr/>
            </p:nvGraphicFramePr>
            <p:xfrm>
              <a:off x="5006975" y="4510090"/>
              <a:ext cx="1514475" cy="16081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4366" name="Image" r:id="rId9" imgW="7009821" imgH="7040298" progId="">
                      <p:embed/>
                    </p:oleObj>
                  </mc:Choice>
                  <mc:Fallback>
                    <p:oleObj name="Image" r:id="rId9" imgW="7009821" imgH="7040298" progId="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9131" t="9482" r="3914" b="3897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06975" y="4510090"/>
                            <a:ext cx="1514475" cy="160813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01" name="Object 5"/>
              <p:cNvGraphicFramePr>
                <a:graphicFrameLocks noChangeAspect="1"/>
              </p:cNvGraphicFramePr>
              <p:nvPr/>
            </p:nvGraphicFramePr>
            <p:xfrm>
              <a:off x="7620000" y="5299077"/>
              <a:ext cx="1157288" cy="917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4367" name="Image" r:id="rId11" imgW="6095496" imgH="5150694" progId="">
                      <p:embed/>
                    </p:oleObj>
                  </mc:Choice>
                  <mc:Fallback>
                    <p:oleObj name="Image" r:id="rId11" imgW="6095496" imgH="5150694" progId="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050" t="8876" r="15001" b="5325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20000" y="5299077"/>
                            <a:ext cx="1157288" cy="9175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702" name="Picture 4"/>
              <p:cNvPicPr preferRelativeResize="0">
                <a:picLocks noChangeAspect="1" noChangeArrowheads="1"/>
              </p:cNvPicPr>
              <p:nvPr/>
            </p:nvPicPr>
            <p:blipFill>
              <a:blip r:embed="rId13" cstate="print"/>
              <a:srcRect l="16869" t="6581" r="11406" b="5176"/>
              <a:stretch>
                <a:fillRect/>
              </a:stretch>
            </p:blipFill>
            <p:spPr bwMode="auto">
              <a:xfrm>
                <a:off x="6614160" y="5345169"/>
                <a:ext cx="1005840" cy="87942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aphicFrame>
            <p:nvGraphicFramePr>
              <p:cNvPr id="703" name="Object 2"/>
              <p:cNvGraphicFramePr>
                <a:graphicFrameLocks noChangeAspect="1"/>
              </p:cNvGraphicFramePr>
              <p:nvPr/>
            </p:nvGraphicFramePr>
            <p:xfrm>
              <a:off x="7713663" y="4362452"/>
              <a:ext cx="1014412" cy="919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4368" name="Image" r:id="rId14" imgW="5260413" imgH="4967829" progId="">
                      <p:embed/>
                    </p:oleObj>
                  </mc:Choice>
                  <mc:Fallback>
                    <p:oleObj name="Image" r:id="rId14" imgW="5260413" imgH="4967829" progId="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738" r="1738" b="736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13663" y="4362452"/>
                            <a:ext cx="1014412" cy="9191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04" name="Object 3"/>
              <p:cNvGraphicFramePr>
                <a:graphicFrameLocks noChangeAspect="1"/>
              </p:cNvGraphicFramePr>
              <p:nvPr/>
            </p:nvGraphicFramePr>
            <p:xfrm>
              <a:off x="6519863" y="4373565"/>
              <a:ext cx="1143000" cy="9413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74369" name="Image" r:id="rId16" imgW="4919065" imgH="4339993" progId="">
                      <p:embed/>
                    </p:oleObj>
                  </mc:Choice>
                  <mc:Fallback>
                    <p:oleObj name="Image" r:id="rId16" imgW="4919065" imgH="4339993" progId="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8427" r="185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9863" y="4373565"/>
                            <a:ext cx="1143000" cy="9413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23" name="Oval 96"/>
            <p:cNvSpPr>
              <a:spLocks noChangeAspect="1" noChangeArrowheads="1"/>
            </p:cNvSpPr>
            <p:nvPr/>
          </p:nvSpPr>
          <p:spPr bwMode="auto">
            <a:xfrm>
              <a:off x="5901113" y="3222341"/>
              <a:ext cx="181841" cy="166744"/>
            </a:xfrm>
            <a:prstGeom prst="ellipse">
              <a:avLst/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t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51" name="Oval 124"/>
            <p:cNvSpPr>
              <a:spLocks noChangeAspect="1" noChangeArrowheads="1"/>
            </p:cNvSpPr>
            <p:nvPr/>
          </p:nvSpPr>
          <p:spPr bwMode="auto">
            <a:xfrm>
              <a:off x="7043882" y="3546191"/>
              <a:ext cx="224675" cy="131082"/>
            </a:xfrm>
            <a:prstGeom prst="ellipse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569" name="Oval 142"/>
            <p:cNvSpPr>
              <a:spLocks noChangeAspect="1" noChangeArrowheads="1"/>
            </p:cNvSpPr>
            <p:nvPr/>
          </p:nvSpPr>
          <p:spPr bwMode="auto">
            <a:xfrm>
              <a:off x="8207664" y="3546191"/>
              <a:ext cx="224675" cy="131082"/>
            </a:xfrm>
            <a:prstGeom prst="ellipse">
              <a:avLst/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t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37" name="Oval 210"/>
            <p:cNvSpPr>
              <a:spLocks noChangeAspect="1" noChangeArrowheads="1"/>
            </p:cNvSpPr>
            <p:nvPr/>
          </p:nvSpPr>
          <p:spPr bwMode="auto">
            <a:xfrm>
              <a:off x="5880100" y="3546191"/>
              <a:ext cx="224675" cy="131082"/>
            </a:xfrm>
            <a:prstGeom prst="ellipse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51" name="Oval 224"/>
            <p:cNvSpPr>
              <a:spLocks noChangeAspect="1" noChangeArrowheads="1"/>
            </p:cNvSpPr>
            <p:nvPr/>
          </p:nvSpPr>
          <p:spPr bwMode="auto">
            <a:xfrm>
              <a:off x="7064895" y="3222341"/>
              <a:ext cx="181841" cy="166744"/>
            </a:xfrm>
            <a:prstGeom prst="ellipse">
              <a:avLst/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t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69" name="Oval 242"/>
            <p:cNvSpPr>
              <a:spLocks noChangeAspect="1" noChangeArrowheads="1"/>
            </p:cNvSpPr>
            <p:nvPr/>
          </p:nvSpPr>
          <p:spPr bwMode="auto">
            <a:xfrm>
              <a:off x="8228677" y="3222341"/>
              <a:ext cx="181841" cy="166744"/>
            </a:xfrm>
            <a:prstGeom prst="ellipse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72" name="Oval 245"/>
            <p:cNvSpPr>
              <a:spLocks noChangeAspect="1" noChangeArrowheads="1"/>
            </p:cNvSpPr>
            <p:nvPr/>
          </p:nvSpPr>
          <p:spPr bwMode="auto">
            <a:xfrm>
              <a:off x="8603674" y="3222341"/>
              <a:ext cx="310342" cy="165780"/>
            </a:xfrm>
            <a:prstGeom prst="ellipse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" baseline="-250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16" name="Group 246"/>
            <p:cNvGrpSpPr/>
            <p:nvPr/>
          </p:nvGrpSpPr>
          <p:grpSpPr>
            <a:xfrm>
              <a:off x="6929088" y="2895599"/>
              <a:ext cx="909986" cy="1113235"/>
              <a:chOff x="5752752" y="2895599"/>
              <a:chExt cx="909986" cy="1113235"/>
            </a:xfrm>
          </p:grpSpPr>
          <p:sp>
            <p:nvSpPr>
              <p:cNvPr id="248" name="AutoShape 88"/>
              <p:cNvSpPr>
                <a:spLocks noChangeArrowheads="1"/>
              </p:cNvSpPr>
              <p:nvPr/>
            </p:nvSpPr>
            <p:spPr bwMode="auto">
              <a:xfrm>
                <a:off x="5772148" y="2915988"/>
                <a:ext cx="870087" cy="1072457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49" name="AutoShape 89"/>
              <p:cNvSpPr>
                <a:spLocks noChangeArrowheads="1"/>
              </p:cNvSpPr>
              <p:nvPr/>
            </p:nvSpPr>
            <p:spPr bwMode="auto">
              <a:xfrm>
                <a:off x="5752752" y="2895599"/>
                <a:ext cx="909986" cy="1113235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249"/>
            <p:cNvGrpSpPr/>
            <p:nvPr/>
          </p:nvGrpSpPr>
          <p:grpSpPr>
            <a:xfrm>
              <a:off x="8091430" y="2895600"/>
              <a:ext cx="909986" cy="1113235"/>
              <a:chOff x="5752752" y="2895599"/>
              <a:chExt cx="909986" cy="1113235"/>
            </a:xfrm>
          </p:grpSpPr>
          <p:sp>
            <p:nvSpPr>
              <p:cNvPr id="251" name="AutoShape 88"/>
              <p:cNvSpPr>
                <a:spLocks noChangeArrowheads="1"/>
              </p:cNvSpPr>
              <p:nvPr/>
            </p:nvSpPr>
            <p:spPr bwMode="auto">
              <a:xfrm>
                <a:off x="5772148" y="2915988"/>
                <a:ext cx="870087" cy="1072457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52" name="AutoShape 89"/>
              <p:cNvSpPr>
                <a:spLocks noChangeArrowheads="1"/>
              </p:cNvSpPr>
              <p:nvPr/>
            </p:nvSpPr>
            <p:spPr bwMode="auto">
              <a:xfrm>
                <a:off x="5752752" y="2895599"/>
                <a:ext cx="909986" cy="1113235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840716" name="Freeform 12"/>
          <p:cNvSpPr>
            <a:spLocks/>
          </p:cNvSpPr>
          <p:nvPr/>
        </p:nvSpPr>
        <p:spPr bwMode="auto">
          <a:xfrm>
            <a:off x="458788" y="2613025"/>
            <a:ext cx="3721101" cy="966788"/>
          </a:xfrm>
          <a:custGeom>
            <a:avLst/>
            <a:gdLst/>
            <a:ahLst/>
            <a:cxnLst>
              <a:cxn ang="0">
                <a:pos x="1074" y="0"/>
              </a:cxn>
              <a:cxn ang="0">
                <a:pos x="0" y="1073"/>
              </a:cxn>
              <a:cxn ang="0">
                <a:pos x="0" y="5368"/>
              </a:cxn>
              <a:cxn ang="0">
                <a:pos x="1074" y="6441"/>
              </a:cxn>
              <a:cxn ang="0">
                <a:pos x="23727" y="6441"/>
              </a:cxn>
              <a:cxn ang="0">
                <a:pos x="24800" y="5368"/>
              </a:cxn>
              <a:cxn ang="0">
                <a:pos x="24800" y="1073"/>
              </a:cxn>
              <a:cxn ang="0">
                <a:pos x="23727" y="0"/>
              </a:cxn>
              <a:cxn ang="0">
                <a:pos x="1074" y="0"/>
              </a:cxn>
            </a:cxnLst>
            <a:rect l="0" t="0" r="r" b="b"/>
            <a:pathLst>
              <a:path w="24800" h="6441">
                <a:moveTo>
                  <a:pt x="1074" y="0"/>
                </a:moveTo>
                <a:cubicBezTo>
                  <a:pt x="481" y="0"/>
                  <a:pt x="0" y="481"/>
                  <a:pt x="0" y="1073"/>
                </a:cubicBezTo>
                <a:lnTo>
                  <a:pt x="0" y="5368"/>
                </a:lnTo>
                <a:cubicBezTo>
                  <a:pt x="0" y="5961"/>
                  <a:pt x="481" y="6441"/>
                  <a:pt x="1074" y="6441"/>
                </a:cubicBezTo>
                <a:lnTo>
                  <a:pt x="23727" y="6441"/>
                </a:lnTo>
                <a:cubicBezTo>
                  <a:pt x="24320" y="6441"/>
                  <a:pt x="24800" y="5961"/>
                  <a:pt x="24800" y="5368"/>
                </a:cubicBezTo>
                <a:lnTo>
                  <a:pt x="24800" y="1073"/>
                </a:lnTo>
                <a:cubicBezTo>
                  <a:pt x="24800" y="481"/>
                  <a:pt x="24320" y="0"/>
                  <a:pt x="23727" y="0"/>
                </a:cubicBezTo>
                <a:lnTo>
                  <a:pt x="1074" y="0"/>
                </a:lnTo>
                <a:close/>
              </a:path>
            </a:pathLst>
          </a:custGeom>
          <a:noFill/>
          <a:ln w="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0722" name="Freeform 18"/>
          <p:cNvSpPr>
            <a:spLocks noEditPoints="1"/>
          </p:cNvSpPr>
          <p:nvPr/>
        </p:nvSpPr>
        <p:spPr bwMode="auto">
          <a:xfrm>
            <a:off x="609600" y="3282950"/>
            <a:ext cx="92075" cy="115888"/>
          </a:xfrm>
          <a:custGeom>
            <a:avLst/>
            <a:gdLst/>
            <a:ahLst/>
            <a:cxnLst>
              <a:cxn ang="0">
                <a:pos x="0" y="1534"/>
              </a:cxn>
              <a:cxn ang="0">
                <a:pos x="0" y="400"/>
              </a:cxn>
              <a:cxn ang="0">
                <a:pos x="100" y="300"/>
              </a:cxn>
              <a:cxn ang="0">
                <a:pos x="567" y="300"/>
              </a:cxn>
              <a:cxn ang="0">
                <a:pos x="567" y="500"/>
              </a:cxn>
              <a:cxn ang="0">
                <a:pos x="100" y="500"/>
              </a:cxn>
              <a:cxn ang="0">
                <a:pos x="200" y="400"/>
              </a:cxn>
              <a:cxn ang="0">
                <a:pos x="200" y="1534"/>
              </a:cxn>
              <a:cxn ang="0">
                <a:pos x="0" y="1534"/>
              </a:cxn>
              <a:cxn ang="0">
                <a:pos x="434" y="0"/>
              </a:cxn>
              <a:cxn ang="0">
                <a:pos x="1234" y="400"/>
              </a:cxn>
              <a:cxn ang="0">
                <a:pos x="434" y="800"/>
              </a:cxn>
              <a:cxn ang="0">
                <a:pos x="434" y="0"/>
              </a:cxn>
            </a:cxnLst>
            <a:rect l="0" t="0" r="r" b="b"/>
            <a:pathLst>
              <a:path w="1234" h="1534">
                <a:moveTo>
                  <a:pt x="0" y="1534"/>
                </a:moveTo>
                <a:lnTo>
                  <a:pt x="0" y="400"/>
                </a:lnTo>
                <a:cubicBezTo>
                  <a:pt x="0" y="345"/>
                  <a:pt x="45" y="300"/>
                  <a:pt x="100" y="300"/>
                </a:cubicBezTo>
                <a:lnTo>
                  <a:pt x="567" y="300"/>
                </a:lnTo>
                <a:lnTo>
                  <a:pt x="567" y="500"/>
                </a:lnTo>
                <a:lnTo>
                  <a:pt x="100" y="500"/>
                </a:lnTo>
                <a:lnTo>
                  <a:pt x="200" y="400"/>
                </a:lnTo>
                <a:lnTo>
                  <a:pt x="200" y="1534"/>
                </a:lnTo>
                <a:lnTo>
                  <a:pt x="0" y="1534"/>
                </a:lnTo>
                <a:close/>
                <a:moveTo>
                  <a:pt x="434" y="0"/>
                </a:moveTo>
                <a:lnTo>
                  <a:pt x="1234" y="400"/>
                </a:lnTo>
                <a:lnTo>
                  <a:pt x="434" y="800"/>
                </a:lnTo>
                <a:lnTo>
                  <a:pt x="434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0723" name="Line 19"/>
          <p:cNvSpPr>
            <a:spLocks noChangeShapeType="1"/>
          </p:cNvSpPr>
          <p:nvPr/>
        </p:nvSpPr>
        <p:spPr bwMode="auto">
          <a:xfrm>
            <a:off x="520700" y="3398838"/>
            <a:ext cx="725488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0729" name="Freeform 25"/>
          <p:cNvSpPr>
            <a:spLocks noEditPoints="1"/>
          </p:cNvSpPr>
          <p:nvPr/>
        </p:nvSpPr>
        <p:spPr bwMode="auto">
          <a:xfrm>
            <a:off x="1455738" y="3282950"/>
            <a:ext cx="90488" cy="115888"/>
          </a:xfrm>
          <a:custGeom>
            <a:avLst/>
            <a:gdLst/>
            <a:ahLst/>
            <a:cxnLst>
              <a:cxn ang="0">
                <a:pos x="0" y="1534"/>
              </a:cxn>
              <a:cxn ang="0">
                <a:pos x="0" y="400"/>
              </a:cxn>
              <a:cxn ang="0">
                <a:pos x="100" y="300"/>
              </a:cxn>
              <a:cxn ang="0">
                <a:pos x="550" y="300"/>
              </a:cxn>
              <a:cxn ang="0">
                <a:pos x="550" y="500"/>
              </a:cxn>
              <a:cxn ang="0">
                <a:pos x="100" y="500"/>
              </a:cxn>
              <a:cxn ang="0">
                <a:pos x="200" y="400"/>
              </a:cxn>
              <a:cxn ang="0">
                <a:pos x="200" y="1534"/>
              </a:cxn>
              <a:cxn ang="0">
                <a:pos x="0" y="1534"/>
              </a:cxn>
              <a:cxn ang="0">
                <a:pos x="416" y="0"/>
              </a:cxn>
              <a:cxn ang="0">
                <a:pos x="1216" y="400"/>
              </a:cxn>
              <a:cxn ang="0">
                <a:pos x="416" y="800"/>
              </a:cxn>
              <a:cxn ang="0">
                <a:pos x="416" y="0"/>
              </a:cxn>
            </a:cxnLst>
            <a:rect l="0" t="0" r="r" b="b"/>
            <a:pathLst>
              <a:path w="1216" h="1534">
                <a:moveTo>
                  <a:pt x="0" y="1534"/>
                </a:moveTo>
                <a:lnTo>
                  <a:pt x="0" y="400"/>
                </a:lnTo>
                <a:cubicBezTo>
                  <a:pt x="0" y="345"/>
                  <a:pt x="45" y="300"/>
                  <a:pt x="100" y="300"/>
                </a:cubicBezTo>
                <a:lnTo>
                  <a:pt x="550" y="300"/>
                </a:lnTo>
                <a:lnTo>
                  <a:pt x="550" y="500"/>
                </a:lnTo>
                <a:lnTo>
                  <a:pt x="100" y="500"/>
                </a:lnTo>
                <a:lnTo>
                  <a:pt x="200" y="400"/>
                </a:lnTo>
                <a:lnTo>
                  <a:pt x="200" y="1534"/>
                </a:lnTo>
                <a:lnTo>
                  <a:pt x="0" y="1534"/>
                </a:lnTo>
                <a:close/>
                <a:moveTo>
                  <a:pt x="416" y="0"/>
                </a:moveTo>
                <a:lnTo>
                  <a:pt x="1216" y="400"/>
                </a:lnTo>
                <a:lnTo>
                  <a:pt x="416" y="800"/>
                </a:lnTo>
                <a:lnTo>
                  <a:pt x="416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0730" name="Line 26"/>
          <p:cNvSpPr>
            <a:spLocks noChangeShapeType="1"/>
          </p:cNvSpPr>
          <p:nvPr/>
        </p:nvSpPr>
        <p:spPr bwMode="auto">
          <a:xfrm>
            <a:off x="1336675" y="3398838"/>
            <a:ext cx="727075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0735" name="Freeform 31"/>
          <p:cNvSpPr>
            <a:spLocks noEditPoints="1"/>
          </p:cNvSpPr>
          <p:nvPr/>
        </p:nvSpPr>
        <p:spPr bwMode="auto">
          <a:xfrm>
            <a:off x="2266950" y="3287713"/>
            <a:ext cx="90488" cy="114300"/>
          </a:xfrm>
          <a:custGeom>
            <a:avLst/>
            <a:gdLst/>
            <a:ahLst/>
            <a:cxnLst>
              <a:cxn ang="0">
                <a:pos x="0" y="1534"/>
              </a:cxn>
              <a:cxn ang="0">
                <a:pos x="0" y="400"/>
              </a:cxn>
              <a:cxn ang="0">
                <a:pos x="100" y="300"/>
              </a:cxn>
              <a:cxn ang="0">
                <a:pos x="550" y="300"/>
              </a:cxn>
              <a:cxn ang="0">
                <a:pos x="550" y="500"/>
              </a:cxn>
              <a:cxn ang="0">
                <a:pos x="100" y="500"/>
              </a:cxn>
              <a:cxn ang="0">
                <a:pos x="200" y="400"/>
              </a:cxn>
              <a:cxn ang="0">
                <a:pos x="200" y="1534"/>
              </a:cxn>
              <a:cxn ang="0">
                <a:pos x="0" y="1534"/>
              </a:cxn>
              <a:cxn ang="0">
                <a:pos x="417" y="0"/>
              </a:cxn>
              <a:cxn ang="0">
                <a:pos x="1217" y="400"/>
              </a:cxn>
              <a:cxn ang="0">
                <a:pos x="417" y="800"/>
              </a:cxn>
              <a:cxn ang="0">
                <a:pos x="417" y="0"/>
              </a:cxn>
            </a:cxnLst>
            <a:rect l="0" t="0" r="r" b="b"/>
            <a:pathLst>
              <a:path w="1217" h="1534">
                <a:moveTo>
                  <a:pt x="0" y="1534"/>
                </a:moveTo>
                <a:lnTo>
                  <a:pt x="0" y="400"/>
                </a:lnTo>
                <a:cubicBezTo>
                  <a:pt x="0" y="345"/>
                  <a:pt x="45" y="300"/>
                  <a:pt x="100" y="300"/>
                </a:cubicBezTo>
                <a:lnTo>
                  <a:pt x="550" y="300"/>
                </a:lnTo>
                <a:lnTo>
                  <a:pt x="550" y="500"/>
                </a:lnTo>
                <a:lnTo>
                  <a:pt x="100" y="500"/>
                </a:lnTo>
                <a:lnTo>
                  <a:pt x="200" y="400"/>
                </a:lnTo>
                <a:lnTo>
                  <a:pt x="200" y="1534"/>
                </a:lnTo>
                <a:lnTo>
                  <a:pt x="0" y="1534"/>
                </a:lnTo>
                <a:close/>
                <a:moveTo>
                  <a:pt x="417" y="0"/>
                </a:moveTo>
                <a:lnTo>
                  <a:pt x="1217" y="400"/>
                </a:lnTo>
                <a:lnTo>
                  <a:pt x="417" y="800"/>
                </a:lnTo>
                <a:lnTo>
                  <a:pt x="417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0736" name="Line 32"/>
          <p:cNvSpPr>
            <a:spLocks noChangeShapeType="1"/>
          </p:cNvSpPr>
          <p:nvPr/>
        </p:nvSpPr>
        <p:spPr bwMode="auto">
          <a:xfrm>
            <a:off x="2147888" y="3402013"/>
            <a:ext cx="727075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8" name="Group 39"/>
          <p:cNvGrpSpPr>
            <a:grpSpLocks/>
          </p:cNvGrpSpPr>
          <p:nvPr/>
        </p:nvGrpSpPr>
        <p:grpSpPr bwMode="auto">
          <a:xfrm>
            <a:off x="1146174" y="2909888"/>
            <a:ext cx="406401" cy="307975"/>
            <a:chOff x="731" y="1833"/>
            <a:chExt cx="243" cy="194"/>
          </a:xfrm>
        </p:grpSpPr>
        <p:sp>
          <p:nvSpPr>
            <p:cNvPr id="840741" name="Line 37"/>
            <p:cNvSpPr>
              <a:spLocks noChangeShapeType="1"/>
            </p:cNvSpPr>
            <p:nvPr/>
          </p:nvSpPr>
          <p:spPr bwMode="auto">
            <a:xfrm>
              <a:off x="898" y="2026"/>
              <a:ext cx="76" cy="1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0742" name="Freeform 38"/>
            <p:cNvSpPr>
              <a:spLocks/>
            </p:cNvSpPr>
            <p:nvPr/>
          </p:nvSpPr>
          <p:spPr bwMode="auto">
            <a:xfrm>
              <a:off x="731" y="1833"/>
              <a:ext cx="206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0"/>
                </a:cxn>
                <a:cxn ang="0">
                  <a:pos x="206" y="187"/>
                </a:cxn>
              </a:cxnLst>
              <a:rect l="0" t="0" r="r" b="b"/>
              <a:pathLst>
                <a:path w="206" h="187">
                  <a:moveTo>
                    <a:pt x="0" y="0"/>
                  </a:moveTo>
                  <a:lnTo>
                    <a:pt x="206" y="0"/>
                  </a:lnTo>
                  <a:lnTo>
                    <a:pt x="206" y="187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40750" name="Rectangle 46"/>
          <p:cNvSpPr>
            <a:spLocks noChangeArrowheads="1"/>
          </p:cNvSpPr>
          <p:nvPr/>
        </p:nvSpPr>
        <p:spPr bwMode="auto">
          <a:xfrm>
            <a:off x="2513013" y="2838450"/>
            <a:ext cx="11060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smtClean="0">
                <a:solidFill>
                  <a:srgbClr val="FFFFFF"/>
                </a:solidFill>
                <a:cs typeface="Arial" pitchFamily="34" charset="0"/>
              </a:rPr>
              <a:t>CI</a:t>
            </a: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40751" name="Freeform 47"/>
          <p:cNvSpPr>
            <a:spLocks noEditPoints="1"/>
          </p:cNvSpPr>
          <p:nvPr/>
        </p:nvSpPr>
        <p:spPr bwMode="auto">
          <a:xfrm>
            <a:off x="3082925" y="3286125"/>
            <a:ext cx="92075" cy="114300"/>
          </a:xfrm>
          <a:custGeom>
            <a:avLst/>
            <a:gdLst/>
            <a:ahLst/>
            <a:cxnLst>
              <a:cxn ang="0">
                <a:pos x="0" y="767"/>
              </a:cxn>
              <a:cxn ang="0">
                <a:pos x="0" y="200"/>
              </a:cxn>
              <a:cxn ang="0">
                <a:pos x="50" y="150"/>
              </a:cxn>
              <a:cxn ang="0">
                <a:pos x="275" y="150"/>
              </a:cxn>
              <a:cxn ang="0">
                <a:pos x="275" y="250"/>
              </a:cxn>
              <a:cxn ang="0">
                <a:pos x="50" y="250"/>
              </a:cxn>
              <a:cxn ang="0">
                <a:pos x="100" y="200"/>
              </a:cxn>
              <a:cxn ang="0">
                <a:pos x="100" y="767"/>
              </a:cxn>
              <a:cxn ang="0">
                <a:pos x="0" y="767"/>
              </a:cxn>
              <a:cxn ang="0">
                <a:pos x="208" y="0"/>
              </a:cxn>
              <a:cxn ang="0">
                <a:pos x="608" y="200"/>
              </a:cxn>
              <a:cxn ang="0">
                <a:pos x="208" y="400"/>
              </a:cxn>
              <a:cxn ang="0">
                <a:pos x="208" y="0"/>
              </a:cxn>
            </a:cxnLst>
            <a:rect l="0" t="0" r="r" b="b"/>
            <a:pathLst>
              <a:path w="608" h="767">
                <a:moveTo>
                  <a:pt x="0" y="767"/>
                </a:moveTo>
                <a:lnTo>
                  <a:pt x="0" y="200"/>
                </a:lnTo>
                <a:cubicBezTo>
                  <a:pt x="0" y="173"/>
                  <a:pt x="23" y="150"/>
                  <a:pt x="50" y="150"/>
                </a:cubicBezTo>
                <a:lnTo>
                  <a:pt x="275" y="150"/>
                </a:lnTo>
                <a:lnTo>
                  <a:pt x="275" y="250"/>
                </a:lnTo>
                <a:lnTo>
                  <a:pt x="50" y="250"/>
                </a:lnTo>
                <a:lnTo>
                  <a:pt x="100" y="200"/>
                </a:lnTo>
                <a:lnTo>
                  <a:pt x="100" y="767"/>
                </a:lnTo>
                <a:lnTo>
                  <a:pt x="0" y="767"/>
                </a:lnTo>
                <a:close/>
                <a:moveTo>
                  <a:pt x="208" y="0"/>
                </a:moveTo>
                <a:lnTo>
                  <a:pt x="608" y="200"/>
                </a:lnTo>
                <a:lnTo>
                  <a:pt x="208" y="400"/>
                </a:lnTo>
                <a:lnTo>
                  <a:pt x="20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0752" name="Line 48"/>
          <p:cNvSpPr>
            <a:spLocks noChangeShapeType="1"/>
          </p:cNvSpPr>
          <p:nvPr/>
        </p:nvSpPr>
        <p:spPr bwMode="auto">
          <a:xfrm>
            <a:off x="2963863" y="3400426"/>
            <a:ext cx="727075" cy="158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9" name="Group 55"/>
          <p:cNvGrpSpPr>
            <a:grpSpLocks/>
          </p:cNvGrpSpPr>
          <p:nvPr/>
        </p:nvGrpSpPr>
        <p:grpSpPr bwMode="auto">
          <a:xfrm>
            <a:off x="2787650" y="2919413"/>
            <a:ext cx="387350" cy="309563"/>
            <a:chOff x="1756" y="1839"/>
            <a:chExt cx="244" cy="195"/>
          </a:xfrm>
        </p:grpSpPr>
        <p:sp>
          <p:nvSpPr>
            <p:cNvPr id="840757" name="Line 53"/>
            <p:cNvSpPr>
              <a:spLocks noChangeShapeType="1"/>
            </p:cNvSpPr>
            <p:nvPr/>
          </p:nvSpPr>
          <p:spPr bwMode="auto">
            <a:xfrm>
              <a:off x="1923" y="2033"/>
              <a:ext cx="77" cy="1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0758" name="Freeform 54"/>
            <p:cNvSpPr>
              <a:spLocks/>
            </p:cNvSpPr>
            <p:nvPr/>
          </p:nvSpPr>
          <p:spPr bwMode="auto">
            <a:xfrm>
              <a:off x="1756" y="1839"/>
              <a:ext cx="206" cy="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0"/>
                </a:cxn>
                <a:cxn ang="0">
                  <a:pos x="206" y="188"/>
                </a:cxn>
              </a:cxnLst>
              <a:rect l="0" t="0" r="r" b="b"/>
              <a:pathLst>
                <a:path w="206" h="188">
                  <a:moveTo>
                    <a:pt x="0" y="0"/>
                  </a:moveTo>
                  <a:lnTo>
                    <a:pt x="206" y="0"/>
                  </a:lnTo>
                  <a:lnTo>
                    <a:pt x="206" y="188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64"/>
          <p:cNvGrpSpPr>
            <a:grpSpLocks/>
          </p:cNvGrpSpPr>
          <p:nvPr/>
        </p:nvGrpSpPr>
        <p:grpSpPr bwMode="auto">
          <a:xfrm>
            <a:off x="3334010" y="2738438"/>
            <a:ext cx="533401" cy="420688"/>
            <a:chOff x="2066" y="1725"/>
            <a:chExt cx="416" cy="265"/>
          </a:xfrm>
        </p:grpSpPr>
        <p:sp>
          <p:nvSpPr>
            <p:cNvPr id="840766" name="Freeform 62"/>
            <p:cNvSpPr>
              <a:spLocks/>
            </p:cNvSpPr>
            <p:nvPr/>
          </p:nvSpPr>
          <p:spPr bwMode="auto">
            <a:xfrm>
              <a:off x="2066" y="1725"/>
              <a:ext cx="416" cy="265"/>
            </a:xfrm>
            <a:custGeom>
              <a:avLst/>
              <a:gdLst/>
              <a:ahLst/>
              <a:cxnLst>
                <a:cxn ang="0">
                  <a:pos x="195" y="54"/>
                </a:cxn>
                <a:cxn ang="0">
                  <a:pos x="228" y="24"/>
                </a:cxn>
                <a:cxn ang="0">
                  <a:pos x="251" y="79"/>
                </a:cxn>
                <a:cxn ang="0">
                  <a:pos x="329" y="45"/>
                </a:cxn>
                <a:cxn ang="0">
                  <a:pos x="312" y="96"/>
                </a:cxn>
                <a:cxn ang="0">
                  <a:pos x="393" y="102"/>
                </a:cxn>
                <a:cxn ang="0">
                  <a:pos x="340" y="143"/>
                </a:cxn>
                <a:cxn ang="0">
                  <a:pos x="416" y="158"/>
                </a:cxn>
                <a:cxn ang="0">
                  <a:pos x="352" y="189"/>
                </a:cxn>
                <a:cxn ang="0">
                  <a:pos x="391" y="219"/>
                </a:cxn>
                <a:cxn ang="0">
                  <a:pos x="323" y="224"/>
                </a:cxn>
                <a:cxn ang="0">
                  <a:pos x="321" y="265"/>
                </a:cxn>
                <a:cxn ang="0">
                  <a:pos x="271" y="223"/>
                </a:cxn>
                <a:cxn ang="0">
                  <a:pos x="248" y="242"/>
                </a:cxn>
                <a:cxn ang="0">
                  <a:pos x="226" y="213"/>
                </a:cxn>
                <a:cxn ang="0">
                  <a:pos x="192" y="231"/>
                </a:cxn>
                <a:cxn ang="0">
                  <a:pos x="181" y="196"/>
                </a:cxn>
                <a:cxn ang="0">
                  <a:pos x="128" y="213"/>
                </a:cxn>
                <a:cxn ang="0">
                  <a:pos x="134" y="176"/>
                </a:cxn>
                <a:cxn ang="0">
                  <a:pos x="52" y="192"/>
                </a:cxn>
                <a:cxn ang="0">
                  <a:pos x="100" y="151"/>
                </a:cxn>
                <a:cxn ang="0">
                  <a:pos x="64" y="139"/>
                </a:cxn>
                <a:cxn ang="0">
                  <a:pos x="89" y="116"/>
                </a:cxn>
                <a:cxn ang="0">
                  <a:pos x="0" y="82"/>
                </a:cxn>
                <a:cxn ang="0">
                  <a:pos x="100" y="81"/>
                </a:cxn>
                <a:cxn ang="0">
                  <a:pos x="69" y="39"/>
                </a:cxn>
                <a:cxn ang="0">
                  <a:pos x="136" y="71"/>
                </a:cxn>
                <a:cxn ang="0">
                  <a:pos x="131" y="0"/>
                </a:cxn>
                <a:cxn ang="0">
                  <a:pos x="195" y="54"/>
                </a:cxn>
              </a:cxnLst>
              <a:rect l="0" t="0" r="r" b="b"/>
              <a:pathLst>
                <a:path w="416" h="265">
                  <a:moveTo>
                    <a:pt x="195" y="54"/>
                  </a:moveTo>
                  <a:lnTo>
                    <a:pt x="228" y="24"/>
                  </a:lnTo>
                  <a:lnTo>
                    <a:pt x="251" y="79"/>
                  </a:lnTo>
                  <a:lnTo>
                    <a:pt x="329" y="45"/>
                  </a:lnTo>
                  <a:lnTo>
                    <a:pt x="312" y="96"/>
                  </a:lnTo>
                  <a:lnTo>
                    <a:pt x="393" y="102"/>
                  </a:lnTo>
                  <a:lnTo>
                    <a:pt x="340" y="143"/>
                  </a:lnTo>
                  <a:lnTo>
                    <a:pt x="416" y="158"/>
                  </a:lnTo>
                  <a:lnTo>
                    <a:pt x="352" y="189"/>
                  </a:lnTo>
                  <a:lnTo>
                    <a:pt x="391" y="219"/>
                  </a:lnTo>
                  <a:lnTo>
                    <a:pt x="323" y="224"/>
                  </a:lnTo>
                  <a:lnTo>
                    <a:pt x="321" y="265"/>
                  </a:lnTo>
                  <a:lnTo>
                    <a:pt x="271" y="223"/>
                  </a:lnTo>
                  <a:lnTo>
                    <a:pt x="248" y="242"/>
                  </a:lnTo>
                  <a:lnTo>
                    <a:pt x="226" y="213"/>
                  </a:lnTo>
                  <a:lnTo>
                    <a:pt x="192" y="231"/>
                  </a:lnTo>
                  <a:lnTo>
                    <a:pt x="181" y="196"/>
                  </a:lnTo>
                  <a:lnTo>
                    <a:pt x="128" y="213"/>
                  </a:lnTo>
                  <a:lnTo>
                    <a:pt x="134" y="176"/>
                  </a:lnTo>
                  <a:lnTo>
                    <a:pt x="52" y="192"/>
                  </a:lnTo>
                  <a:lnTo>
                    <a:pt x="100" y="151"/>
                  </a:lnTo>
                  <a:lnTo>
                    <a:pt x="64" y="139"/>
                  </a:lnTo>
                  <a:lnTo>
                    <a:pt x="89" y="116"/>
                  </a:lnTo>
                  <a:lnTo>
                    <a:pt x="0" y="82"/>
                  </a:lnTo>
                  <a:lnTo>
                    <a:pt x="100" y="81"/>
                  </a:lnTo>
                  <a:lnTo>
                    <a:pt x="69" y="39"/>
                  </a:lnTo>
                  <a:lnTo>
                    <a:pt x="136" y="71"/>
                  </a:lnTo>
                  <a:lnTo>
                    <a:pt x="131" y="0"/>
                  </a:lnTo>
                  <a:lnTo>
                    <a:pt x="195" y="5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0767" name="Freeform 63"/>
            <p:cNvSpPr>
              <a:spLocks/>
            </p:cNvSpPr>
            <p:nvPr/>
          </p:nvSpPr>
          <p:spPr bwMode="auto">
            <a:xfrm>
              <a:off x="2066" y="1725"/>
              <a:ext cx="416" cy="265"/>
            </a:xfrm>
            <a:custGeom>
              <a:avLst/>
              <a:gdLst/>
              <a:ahLst/>
              <a:cxnLst>
                <a:cxn ang="0">
                  <a:pos x="195" y="54"/>
                </a:cxn>
                <a:cxn ang="0">
                  <a:pos x="228" y="24"/>
                </a:cxn>
                <a:cxn ang="0">
                  <a:pos x="251" y="79"/>
                </a:cxn>
                <a:cxn ang="0">
                  <a:pos x="329" y="45"/>
                </a:cxn>
                <a:cxn ang="0">
                  <a:pos x="312" y="96"/>
                </a:cxn>
                <a:cxn ang="0">
                  <a:pos x="393" y="102"/>
                </a:cxn>
                <a:cxn ang="0">
                  <a:pos x="340" y="143"/>
                </a:cxn>
                <a:cxn ang="0">
                  <a:pos x="416" y="158"/>
                </a:cxn>
                <a:cxn ang="0">
                  <a:pos x="352" y="189"/>
                </a:cxn>
                <a:cxn ang="0">
                  <a:pos x="391" y="219"/>
                </a:cxn>
                <a:cxn ang="0">
                  <a:pos x="323" y="224"/>
                </a:cxn>
                <a:cxn ang="0">
                  <a:pos x="321" y="265"/>
                </a:cxn>
                <a:cxn ang="0">
                  <a:pos x="271" y="223"/>
                </a:cxn>
                <a:cxn ang="0">
                  <a:pos x="248" y="242"/>
                </a:cxn>
                <a:cxn ang="0">
                  <a:pos x="226" y="213"/>
                </a:cxn>
                <a:cxn ang="0">
                  <a:pos x="192" y="231"/>
                </a:cxn>
                <a:cxn ang="0">
                  <a:pos x="181" y="196"/>
                </a:cxn>
                <a:cxn ang="0">
                  <a:pos x="128" y="213"/>
                </a:cxn>
                <a:cxn ang="0">
                  <a:pos x="134" y="176"/>
                </a:cxn>
                <a:cxn ang="0">
                  <a:pos x="52" y="192"/>
                </a:cxn>
                <a:cxn ang="0">
                  <a:pos x="100" y="151"/>
                </a:cxn>
                <a:cxn ang="0">
                  <a:pos x="64" y="139"/>
                </a:cxn>
                <a:cxn ang="0">
                  <a:pos x="89" y="116"/>
                </a:cxn>
                <a:cxn ang="0">
                  <a:pos x="0" y="82"/>
                </a:cxn>
                <a:cxn ang="0">
                  <a:pos x="100" y="81"/>
                </a:cxn>
                <a:cxn ang="0">
                  <a:pos x="69" y="39"/>
                </a:cxn>
                <a:cxn ang="0">
                  <a:pos x="136" y="71"/>
                </a:cxn>
                <a:cxn ang="0">
                  <a:pos x="131" y="0"/>
                </a:cxn>
                <a:cxn ang="0">
                  <a:pos x="195" y="54"/>
                </a:cxn>
              </a:cxnLst>
              <a:rect l="0" t="0" r="r" b="b"/>
              <a:pathLst>
                <a:path w="416" h="265">
                  <a:moveTo>
                    <a:pt x="195" y="54"/>
                  </a:moveTo>
                  <a:lnTo>
                    <a:pt x="228" y="24"/>
                  </a:lnTo>
                  <a:lnTo>
                    <a:pt x="251" y="79"/>
                  </a:lnTo>
                  <a:lnTo>
                    <a:pt x="329" y="45"/>
                  </a:lnTo>
                  <a:lnTo>
                    <a:pt x="312" y="96"/>
                  </a:lnTo>
                  <a:lnTo>
                    <a:pt x="393" y="102"/>
                  </a:lnTo>
                  <a:lnTo>
                    <a:pt x="340" y="143"/>
                  </a:lnTo>
                  <a:lnTo>
                    <a:pt x="416" y="158"/>
                  </a:lnTo>
                  <a:lnTo>
                    <a:pt x="352" y="189"/>
                  </a:lnTo>
                  <a:lnTo>
                    <a:pt x="391" y="219"/>
                  </a:lnTo>
                  <a:lnTo>
                    <a:pt x="323" y="224"/>
                  </a:lnTo>
                  <a:lnTo>
                    <a:pt x="321" y="265"/>
                  </a:lnTo>
                  <a:lnTo>
                    <a:pt x="271" y="223"/>
                  </a:lnTo>
                  <a:lnTo>
                    <a:pt x="248" y="242"/>
                  </a:lnTo>
                  <a:lnTo>
                    <a:pt x="226" y="213"/>
                  </a:lnTo>
                  <a:lnTo>
                    <a:pt x="192" y="231"/>
                  </a:lnTo>
                  <a:lnTo>
                    <a:pt x="181" y="196"/>
                  </a:lnTo>
                  <a:lnTo>
                    <a:pt x="128" y="213"/>
                  </a:lnTo>
                  <a:lnTo>
                    <a:pt x="134" y="176"/>
                  </a:lnTo>
                  <a:lnTo>
                    <a:pt x="52" y="192"/>
                  </a:lnTo>
                  <a:lnTo>
                    <a:pt x="100" y="151"/>
                  </a:lnTo>
                  <a:lnTo>
                    <a:pt x="64" y="139"/>
                  </a:lnTo>
                  <a:lnTo>
                    <a:pt x="89" y="116"/>
                  </a:lnTo>
                  <a:lnTo>
                    <a:pt x="0" y="82"/>
                  </a:lnTo>
                  <a:lnTo>
                    <a:pt x="100" y="81"/>
                  </a:lnTo>
                  <a:lnTo>
                    <a:pt x="69" y="39"/>
                  </a:lnTo>
                  <a:lnTo>
                    <a:pt x="136" y="71"/>
                  </a:lnTo>
                  <a:lnTo>
                    <a:pt x="131" y="0"/>
                  </a:lnTo>
                  <a:lnTo>
                    <a:pt x="195" y="54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339"/>
          <p:cNvGrpSpPr/>
          <p:nvPr/>
        </p:nvGrpSpPr>
        <p:grpSpPr>
          <a:xfrm>
            <a:off x="1995488" y="2927350"/>
            <a:ext cx="385762" cy="298450"/>
            <a:chOff x="1995488" y="2927350"/>
            <a:chExt cx="385762" cy="298450"/>
          </a:xfrm>
        </p:grpSpPr>
        <p:sp>
          <p:nvSpPr>
            <p:cNvPr id="840771" name="Freeform 67"/>
            <p:cNvSpPr>
              <a:spLocks/>
            </p:cNvSpPr>
            <p:nvPr/>
          </p:nvSpPr>
          <p:spPr bwMode="auto">
            <a:xfrm>
              <a:off x="1995488" y="2927350"/>
              <a:ext cx="327025" cy="298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0"/>
                </a:cxn>
                <a:cxn ang="0">
                  <a:pos x="206" y="188"/>
                </a:cxn>
              </a:cxnLst>
              <a:rect l="0" t="0" r="r" b="b"/>
              <a:pathLst>
                <a:path w="206" h="188">
                  <a:moveTo>
                    <a:pt x="0" y="0"/>
                  </a:moveTo>
                  <a:lnTo>
                    <a:pt x="206" y="0"/>
                  </a:lnTo>
                  <a:lnTo>
                    <a:pt x="206" y="188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0772" name="Line 68"/>
            <p:cNvSpPr>
              <a:spLocks noChangeShapeType="1"/>
            </p:cNvSpPr>
            <p:nvPr/>
          </p:nvSpPr>
          <p:spPr bwMode="auto">
            <a:xfrm>
              <a:off x="2260600" y="3216275"/>
              <a:ext cx="12065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333"/>
          <p:cNvGrpSpPr/>
          <p:nvPr/>
        </p:nvGrpSpPr>
        <p:grpSpPr>
          <a:xfrm>
            <a:off x="1611710" y="2809876"/>
            <a:ext cx="393700" cy="267945"/>
            <a:chOff x="1612107" y="2809876"/>
            <a:chExt cx="393700" cy="267945"/>
          </a:xfrm>
        </p:grpSpPr>
        <p:grpSp>
          <p:nvGrpSpPr>
            <p:cNvPr id="23" name="Group 72"/>
            <p:cNvGrpSpPr>
              <a:grpSpLocks/>
            </p:cNvGrpSpPr>
            <p:nvPr/>
          </p:nvGrpSpPr>
          <p:grpSpPr bwMode="auto">
            <a:xfrm>
              <a:off x="1612107" y="2809876"/>
              <a:ext cx="393700" cy="212725"/>
              <a:chOff x="1007" y="1763"/>
              <a:chExt cx="248" cy="134"/>
            </a:xfrm>
          </p:grpSpPr>
          <p:sp>
            <p:nvSpPr>
              <p:cNvPr id="840774" name="Oval 70"/>
              <p:cNvSpPr>
                <a:spLocks noChangeArrowheads="1"/>
              </p:cNvSpPr>
              <p:nvPr/>
            </p:nvSpPr>
            <p:spPr bwMode="auto">
              <a:xfrm>
                <a:off x="1007" y="1763"/>
                <a:ext cx="248" cy="13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0775" name="Oval 71"/>
              <p:cNvSpPr>
                <a:spLocks noChangeArrowheads="1"/>
              </p:cNvSpPr>
              <p:nvPr/>
            </p:nvSpPr>
            <p:spPr bwMode="auto">
              <a:xfrm>
                <a:off x="1007" y="1763"/>
                <a:ext cx="248" cy="13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40777" name="Rectangle 73"/>
            <p:cNvSpPr>
              <a:spLocks noChangeArrowheads="1"/>
            </p:cNvSpPr>
            <p:nvPr/>
          </p:nvSpPr>
          <p:spPr bwMode="auto">
            <a:xfrm>
              <a:off x="1675908" y="2831600"/>
              <a:ext cx="6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840778" name="Oval 74"/>
          <p:cNvSpPr>
            <a:spLocks noChangeArrowheads="1"/>
          </p:cNvSpPr>
          <p:nvPr/>
        </p:nvSpPr>
        <p:spPr bwMode="auto">
          <a:xfrm>
            <a:off x="1077913" y="2779713"/>
            <a:ext cx="79375" cy="7937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82"/>
          <p:cNvGrpSpPr>
            <a:grpSpLocks/>
          </p:cNvGrpSpPr>
          <p:nvPr/>
        </p:nvGrpSpPr>
        <p:grpSpPr bwMode="auto">
          <a:xfrm>
            <a:off x="398463" y="2530475"/>
            <a:ext cx="458788" cy="338138"/>
            <a:chOff x="251" y="1594"/>
            <a:chExt cx="289" cy="213"/>
          </a:xfrm>
        </p:grpSpPr>
        <p:sp>
          <p:nvSpPr>
            <p:cNvPr id="840779" name="Oval 75"/>
            <p:cNvSpPr>
              <a:spLocks noChangeArrowheads="1"/>
            </p:cNvSpPr>
            <p:nvPr/>
          </p:nvSpPr>
          <p:spPr bwMode="auto">
            <a:xfrm>
              <a:off x="490" y="1644"/>
              <a:ext cx="50" cy="49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0780" name="Oval 76"/>
            <p:cNvSpPr>
              <a:spLocks noChangeArrowheads="1"/>
            </p:cNvSpPr>
            <p:nvPr/>
          </p:nvSpPr>
          <p:spPr bwMode="auto">
            <a:xfrm>
              <a:off x="301" y="1594"/>
              <a:ext cx="50" cy="5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0781" name="Oval 77"/>
            <p:cNvSpPr>
              <a:spLocks noChangeArrowheads="1"/>
            </p:cNvSpPr>
            <p:nvPr/>
          </p:nvSpPr>
          <p:spPr bwMode="auto">
            <a:xfrm>
              <a:off x="292" y="1670"/>
              <a:ext cx="49" cy="49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0782" name="Oval 78"/>
            <p:cNvSpPr>
              <a:spLocks noChangeArrowheads="1"/>
            </p:cNvSpPr>
            <p:nvPr/>
          </p:nvSpPr>
          <p:spPr bwMode="auto">
            <a:xfrm>
              <a:off x="251" y="1745"/>
              <a:ext cx="50" cy="5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0783" name="Oval 79"/>
            <p:cNvSpPr>
              <a:spLocks noChangeArrowheads="1"/>
            </p:cNvSpPr>
            <p:nvPr/>
          </p:nvSpPr>
          <p:spPr bwMode="auto">
            <a:xfrm>
              <a:off x="365" y="1757"/>
              <a:ext cx="49" cy="5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0784" name="Oval 80"/>
            <p:cNvSpPr>
              <a:spLocks noChangeArrowheads="1"/>
            </p:cNvSpPr>
            <p:nvPr/>
          </p:nvSpPr>
          <p:spPr bwMode="auto">
            <a:xfrm>
              <a:off x="429" y="1714"/>
              <a:ext cx="50" cy="49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0785" name="Oval 81"/>
            <p:cNvSpPr>
              <a:spLocks noChangeArrowheads="1"/>
            </p:cNvSpPr>
            <p:nvPr/>
          </p:nvSpPr>
          <p:spPr bwMode="auto">
            <a:xfrm>
              <a:off x="393" y="1666"/>
              <a:ext cx="50" cy="49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40787" name="Rectangle 83"/>
          <p:cNvSpPr>
            <a:spLocks noChangeArrowheads="1"/>
          </p:cNvSpPr>
          <p:nvPr/>
        </p:nvSpPr>
        <p:spPr bwMode="auto">
          <a:xfrm>
            <a:off x="201040" y="2485416"/>
            <a:ext cx="19556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 smtClean="0">
                <a:solidFill>
                  <a:srgbClr val="000000"/>
                </a:solidFill>
                <a:cs typeface="Arial" pitchFamily="34" charset="0"/>
              </a:rPr>
              <a:t>aTc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71" name="Picture 3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23" r="3743"/>
          <a:stretch>
            <a:fillRect/>
          </a:stretch>
        </p:blipFill>
        <p:spPr bwMode="auto">
          <a:xfrm>
            <a:off x="2446283" y="1000332"/>
            <a:ext cx="1810407" cy="159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72"/>
          <p:cNvGrpSpPr>
            <a:grpSpLocks/>
          </p:cNvGrpSpPr>
          <p:nvPr/>
        </p:nvGrpSpPr>
        <p:grpSpPr bwMode="auto">
          <a:xfrm>
            <a:off x="2405067" y="2809876"/>
            <a:ext cx="393700" cy="212725"/>
            <a:chOff x="1007" y="1763"/>
            <a:chExt cx="248" cy="134"/>
          </a:xfrm>
        </p:grpSpPr>
        <p:sp>
          <p:nvSpPr>
            <p:cNvPr id="338" name="Oval 70"/>
            <p:cNvSpPr>
              <a:spLocks noChangeArrowheads="1"/>
            </p:cNvSpPr>
            <p:nvPr/>
          </p:nvSpPr>
          <p:spPr bwMode="auto">
            <a:xfrm>
              <a:off x="1007" y="1763"/>
              <a:ext cx="248" cy="13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9" name="Oval 71"/>
            <p:cNvSpPr>
              <a:spLocks noChangeArrowheads="1"/>
            </p:cNvSpPr>
            <p:nvPr/>
          </p:nvSpPr>
          <p:spPr bwMode="auto">
            <a:xfrm>
              <a:off x="1007" y="1763"/>
              <a:ext cx="248" cy="13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342"/>
          <p:cNvGrpSpPr/>
          <p:nvPr/>
        </p:nvGrpSpPr>
        <p:grpSpPr>
          <a:xfrm>
            <a:off x="777875" y="3282950"/>
            <a:ext cx="360363" cy="180975"/>
            <a:chOff x="777875" y="3282950"/>
            <a:chExt cx="360363" cy="180975"/>
          </a:xfrm>
        </p:grpSpPr>
        <p:grpSp>
          <p:nvGrpSpPr>
            <p:cNvPr id="27" name="Group 22"/>
            <p:cNvGrpSpPr>
              <a:grpSpLocks/>
            </p:cNvGrpSpPr>
            <p:nvPr/>
          </p:nvGrpSpPr>
          <p:grpSpPr bwMode="auto">
            <a:xfrm>
              <a:off x="777875" y="3282950"/>
              <a:ext cx="360363" cy="180975"/>
              <a:chOff x="490" y="2068"/>
              <a:chExt cx="227" cy="114"/>
            </a:xfrm>
          </p:grpSpPr>
          <p:sp>
            <p:nvSpPr>
              <p:cNvPr id="840724" name="Rectangle 20"/>
              <p:cNvSpPr>
                <a:spLocks noChangeArrowheads="1"/>
              </p:cNvSpPr>
              <p:nvPr/>
            </p:nvSpPr>
            <p:spPr bwMode="auto">
              <a:xfrm>
                <a:off x="490" y="2068"/>
                <a:ext cx="227" cy="114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0725" name="Rectangle 21"/>
              <p:cNvSpPr>
                <a:spLocks noChangeArrowheads="1"/>
              </p:cNvSpPr>
              <p:nvPr/>
            </p:nvSpPr>
            <p:spPr bwMode="auto">
              <a:xfrm>
                <a:off x="490" y="2068"/>
                <a:ext cx="227" cy="114"/>
              </a:xfrm>
              <a:prstGeom prst="rect">
                <a:avLst/>
              </a:prstGeom>
              <a:noFill/>
              <a:ln w="317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0727" name="Rectangle 23"/>
            <p:cNvSpPr>
              <a:spLocks noChangeArrowheads="1"/>
            </p:cNvSpPr>
            <p:nvPr/>
          </p:nvSpPr>
          <p:spPr bwMode="auto">
            <a:xfrm>
              <a:off x="841037" y="3296493"/>
              <a:ext cx="21640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 dirty="0" err="1" smtClean="0">
                  <a:solidFill>
                    <a:srgbClr val="000000"/>
                  </a:solidFill>
                  <a:cs typeface="Arial" pitchFamily="34" charset="0"/>
                </a:rPr>
                <a:t>tetR</a:t>
              </a:r>
              <a:endParaRPr lang="en-US" sz="14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341"/>
          <p:cNvGrpSpPr/>
          <p:nvPr/>
        </p:nvGrpSpPr>
        <p:grpSpPr>
          <a:xfrm>
            <a:off x="1628379" y="3284538"/>
            <a:ext cx="360363" cy="180975"/>
            <a:chOff x="1611313" y="3284538"/>
            <a:chExt cx="360363" cy="180975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1611313" y="3284538"/>
              <a:ext cx="360363" cy="180975"/>
              <a:chOff x="1015" y="2069"/>
              <a:chExt cx="227" cy="114"/>
            </a:xfrm>
          </p:grpSpPr>
          <p:sp>
            <p:nvSpPr>
              <p:cNvPr id="840731" name="Rectangle 27"/>
              <p:cNvSpPr>
                <a:spLocks noChangeArrowheads="1"/>
              </p:cNvSpPr>
              <p:nvPr/>
            </p:nvSpPr>
            <p:spPr bwMode="auto">
              <a:xfrm>
                <a:off x="1015" y="2069"/>
                <a:ext cx="227" cy="1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0732" name="Rectangle 28"/>
              <p:cNvSpPr>
                <a:spLocks noChangeArrowheads="1"/>
              </p:cNvSpPr>
              <p:nvPr/>
            </p:nvSpPr>
            <p:spPr bwMode="auto">
              <a:xfrm>
                <a:off x="1015" y="2069"/>
                <a:ext cx="227" cy="114"/>
              </a:xfrm>
              <a:prstGeom prst="rect">
                <a:avLst/>
              </a:prstGeom>
              <a:noFill/>
              <a:ln w="8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0734" name="Rectangle 30"/>
            <p:cNvSpPr>
              <a:spLocks noChangeArrowheads="1"/>
            </p:cNvSpPr>
            <p:nvPr/>
          </p:nvSpPr>
          <p:spPr bwMode="auto">
            <a:xfrm>
              <a:off x="1692108" y="3298081"/>
              <a:ext cx="17953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 dirty="0" err="1" smtClean="0">
                  <a:solidFill>
                    <a:srgbClr val="000000"/>
                  </a:solidFill>
                  <a:cs typeface="Arial" pitchFamily="34" charset="0"/>
                </a:rPr>
                <a:t>lacI</a:t>
              </a:r>
              <a:endParaRPr lang="en-US" sz="14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340"/>
          <p:cNvGrpSpPr/>
          <p:nvPr/>
        </p:nvGrpSpPr>
        <p:grpSpPr>
          <a:xfrm>
            <a:off x="2421736" y="3287713"/>
            <a:ext cx="360363" cy="180975"/>
            <a:chOff x="2422525" y="3287713"/>
            <a:chExt cx="360363" cy="180975"/>
          </a:xfrm>
        </p:grpSpPr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2422525" y="3287713"/>
              <a:ext cx="360363" cy="180975"/>
              <a:chOff x="1526" y="2071"/>
              <a:chExt cx="227" cy="114"/>
            </a:xfrm>
          </p:grpSpPr>
          <p:sp>
            <p:nvSpPr>
              <p:cNvPr id="840737" name="Rectangle 33"/>
              <p:cNvSpPr>
                <a:spLocks noChangeArrowheads="1"/>
              </p:cNvSpPr>
              <p:nvPr/>
            </p:nvSpPr>
            <p:spPr bwMode="auto">
              <a:xfrm>
                <a:off x="1526" y="2071"/>
                <a:ext cx="227" cy="1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0738" name="Rectangle 34"/>
              <p:cNvSpPr>
                <a:spLocks noChangeArrowheads="1"/>
              </p:cNvSpPr>
              <p:nvPr/>
            </p:nvSpPr>
            <p:spPr bwMode="auto">
              <a:xfrm>
                <a:off x="1526" y="2071"/>
                <a:ext cx="227" cy="114"/>
              </a:xfrm>
              <a:prstGeom prst="rect">
                <a:avLst/>
              </a:prstGeom>
              <a:noFill/>
              <a:ln w="8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0740" name="Rectangle 36"/>
            <p:cNvSpPr>
              <a:spLocks noChangeArrowheads="1"/>
            </p:cNvSpPr>
            <p:nvPr/>
          </p:nvSpPr>
          <p:spPr bwMode="auto">
            <a:xfrm>
              <a:off x="2553013" y="3301256"/>
              <a:ext cx="8496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 dirty="0" err="1" smtClean="0">
                  <a:solidFill>
                    <a:srgbClr val="000000"/>
                  </a:solidFill>
                  <a:cs typeface="Arial" pitchFamily="34" charset="0"/>
                </a:rPr>
                <a:t>cI</a:t>
              </a:r>
              <a:endParaRPr lang="en-US" sz="14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345" name="Freeform 12"/>
          <p:cNvSpPr>
            <a:spLocks/>
          </p:cNvSpPr>
          <p:nvPr/>
        </p:nvSpPr>
        <p:spPr bwMode="auto">
          <a:xfrm>
            <a:off x="426355" y="2590800"/>
            <a:ext cx="3785616" cy="1013057"/>
          </a:xfrm>
          <a:custGeom>
            <a:avLst/>
            <a:gdLst/>
            <a:ahLst/>
            <a:cxnLst>
              <a:cxn ang="0">
                <a:pos x="1074" y="0"/>
              </a:cxn>
              <a:cxn ang="0">
                <a:pos x="0" y="1073"/>
              </a:cxn>
              <a:cxn ang="0">
                <a:pos x="0" y="5368"/>
              </a:cxn>
              <a:cxn ang="0">
                <a:pos x="1074" y="6441"/>
              </a:cxn>
              <a:cxn ang="0">
                <a:pos x="23727" y="6441"/>
              </a:cxn>
              <a:cxn ang="0">
                <a:pos x="24800" y="5368"/>
              </a:cxn>
              <a:cxn ang="0">
                <a:pos x="24800" y="1073"/>
              </a:cxn>
              <a:cxn ang="0">
                <a:pos x="23727" y="0"/>
              </a:cxn>
              <a:cxn ang="0">
                <a:pos x="1074" y="0"/>
              </a:cxn>
            </a:cxnLst>
            <a:rect l="0" t="0" r="r" b="b"/>
            <a:pathLst>
              <a:path w="24800" h="6441">
                <a:moveTo>
                  <a:pt x="1074" y="0"/>
                </a:moveTo>
                <a:cubicBezTo>
                  <a:pt x="481" y="0"/>
                  <a:pt x="0" y="481"/>
                  <a:pt x="0" y="1073"/>
                </a:cubicBezTo>
                <a:lnTo>
                  <a:pt x="0" y="5368"/>
                </a:lnTo>
                <a:cubicBezTo>
                  <a:pt x="0" y="5961"/>
                  <a:pt x="481" y="6441"/>
                  <a:pt x="1074" y="6441"/>
                </a:cubicBezTo>
                <a:lnTo>
                  <a:pt x="23727" y="6441"/>
                </a:lnTo>
                <a:cubicBezTo>
                  <a:pt x="24320" y="6441"/>
                  <a:pt x="24800" y="5961"/>
                  <a:pt x="24800" y="5368"/>
                </a:cubicBezTo>
                <a:lnTo>
                  <a:pt x="24800" y="1073"/>
                </a:lnTo>
                <a:cubicBezTo>
                  <a:pt x="24800" y="481"/>
                  <a:pt x="24320" y="0"/>
                  <a:pt x="23727" y="0"/>
                </a:cubicBezTo>
                <a:lnTo>
                  <a:pt x="1074" y="0"/>
                </a:lnTo>
                <a:close/>
              </a:path>
            </a:pathLst>
          </a:custGeom>
          <a:noFill/>
          <a:ln w="5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568" name="Group 15"/>
          <p:cNvGrpSpPr>
            <a:grpSpLocks/>
          </p:cNvGrpSpPr>
          <p:nvPr/>
        </p:nvGrpSpPr>
        <p:grpSpPr bwMode="auto">
          <a:xfrm>
            <a:off x="762000" y="2803525"/>
            <a:ext cx="392113" cy="212725"/>
            <a:chOff x="480" y="1766"/>
            <a:chExt cx="247" cy="134"/>
          </a:xfrm>
        </p:grpSpPr>
        <p:sp>
          <p:nvSpPr>
            <p:cNvPr id="840717" name="Oval 13"/>
            <p:cNvSpPr>
              <a:spLocks noChangeArrowheads="1"/>
            </p:cNvSpPr>
            <p:nvPr/>
          </p:nvSpPr>
          <p:spPr bwMode="auto">
            <a:xfrm>
              <a:off x="480" y="1766"/>
              <a:ext cx="247" cy="13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40718" name="Oval 14"/>
            <p:cNvSpPr>
              <a:spLocks noChangeArrowheads="1"/>
            </p:cNvSpPr>
            <p:nvPr/>
          </p:nvSpPr>
          <p:spPr bwMode="auto">
            <a:xfrm>
              <a:off x="480" y="1766"/>
              <a:ext cx="247" cy="13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8" name="Freeform 277"/>
          <p:cNvSpPr/>
          <p:nvPr/>
        </p:nvSpPr>
        <p:spPr>
          <a:xfrm>
            <a:off x="958056" y="3050088"/>
            <a:ext cx="0" cy="225468"/>
          </a:xfrm>
          <a:custGeom>
            <a:avLst/>
            <a:gdLst>
              <a:gd name="connsiteX0" fmla="*/ 0 w 0"/>
              <a:gd name="connsiteY0" fmla="*/ 225468 h 225468"/>
              <a:gd name="connsiteX1" fmla="*/ 0 w 0"/>
              <a:gd name="connsiteY1" fmla="*/ 0 h 22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5468">
                <a:moveTo>
                  <a:pt x="0" y="225468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9" name="Freeform 278"/>
          <p:cNvSpPr/>
          <p:nvPr/>
        </p:nvSpPr>
        <p:spPr>
          <a:xfrm>
            <a:off x="1808560" y="3050088"/>
            <a:ext cx="0" cy="225468"/>
          </a:xfrm>
          <a:custGeom>
            <a:avLst/>
            <a:gdLst>
              <a:gd name="connsiteX0" fmla="*/ 0 w 0"/>
              <a:gd name="connsiteY0" fmla="*/ 225468 h 225468"/>
              <a:gd name="connsiteX1" fmla="*/ 0 w 0"/>
              <a:gd name="connsiteY1" fmla="*/ 0 h 22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5468">
                <a:moveTo>
                  <a:pt x="0" y="225468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>
            <a:off x="2601917" y="3050088"/>
            <a:ext cx="0" cy="225468"/>
          </a:xfrm>
          <a:custGeom>
            <a:avLst/>
            <a:gdLst>
              <a:gd name="connsiteX0" fmla="*/ 0 w 0"/>
              <a:gd name="connsiteY0" fmla="*/ 225468 h 225468"/>
              <a:gd name="connsiteX1" fmla="*/ 0 w 0"/>
              <a:gd name="connsiteY1" fmla="*/ 0 h 22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5468">
                <a:moveTo>
                  <a:pt x="0" y="225468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1" name="Freeform 280"/>
          <p:cNvSpPr/>
          <p:nvPr/>
        </p:nvSpPr>
        <p:spPr>
          <a:xfrm flipH="1">
            <a:off x="3422330" y="3109913"/>
            <a:ext cx="106681" cy="209811"/>
          </a:xfrm>
          <a:custGeom>
            <a:avLst/>
            <a:gdLst>
              <a:gd name="connsiteX0" fmla="*/ 0 w 0"/>
              <a:gd name="connsiteY0" fmla="*/ 225468 h 225468"/>
              <a:gd name="connsiteX1" fmla="*/ 0 w 0"/>
              <a:gd name="connsiteY1" fmla="*/ 0 h 225468"/>
              <a:gd name="connsiteX0" fmla="*/ 106681 w 106681"/>
              <a:gd name="connsiteY0" fmla="*/ 225468 h 225468"/>
              <a:gd name="connsiteX1" fmla="*/ 0 w 106681"/>
              <a:gd name="connsiteY1" fmla="*/ 0 h 22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681" h="225468">
                <a:moveTo>
                  <a:pt x="106681" y="225468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569" name="Group 343"/>
          <p:cNvGrpSpPr/>
          <p:nvPr/>
        </p:nvGrpSpPr>
        <p:grpSpPr>
          <a:xfrm>
            <a:off x="3240088" y="3287713"/>
            <a:ext cx="358775" cy="179388"/>
            <a:chOff x="3240088" y="3287713"/>
            <a:chExt cx="358775" cy="179388"/>
          </a:xfrm>
        </p:grpSpPr>
        <p:grpSp>
          <p:nvGrpSpPr>
            <p:cNvPr id="1570" name="Group 51"/>
            <p:cNvGrpSpPr>
              <a:grpSpLocks/>
            </p:cNvGrpSpPr>
            <p:nvPr/>
          </p:nvGrpSpPr>
          <p:grpSpPr bwMode="auto">
            <a:xfrm>
              <a:off x="3240088" y="3287713"/>
              <a:ext cx="358775" cy="179388"/>
              <a:chOff x="2041" y="2071"/>
              <a:chExt cx="226" cy="113"/>
            </a:xfrm>
          </p:grpSpPr>
          <p:sp>
            <p:nvSpPr>
              <p:cNvPr id="840753" name="Rectangle 49"/>
              <p:cNvSpPr>
                <a:spLocks noChangeArrowheads="1"/>
              </p:cNvSpPr>
              <p:nvPr/>
            </p:nvSpPr>
            <p:spPr bwMode="auto">
              <a:xfrm>
                <a:off x="2041" y="2071"/>
                <a:ext cx="226" cy="1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0754" name="Rectangle 50"/>
              <p:cNvSpPr>
                <a:spLocks noChangeArrowheads="1"/>
              </p:cNvSpPr>
              <p:nvPr/>
            </p:nvSpPr>
            <p:spPr bwMode="auto">
              <a:xfrm>
                <a:off x="2041" y="2071"/>
                <a:ext cx="226" cy="113"/>
              </a:xfrm>
              <a:prstGeom prst="rect">
                <a:avLst/>
              </a:prstGeom>
              <a:noFill/>
              <a:ln w="8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0756" name="Rectangle 52"/>
            <p:cNvSpPr>
              <a:spLocks noChangeArrowheads="1"/>
            </p:cNvSpPr>
            <p:nvPr/>
          </p:nvSpPr>
          <p:spPr bwMode="auto">
            <a:xfrm>
              <a:off x="3299250" y="3300463"/>
              <a:ext cx="22281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i="1" dirty="0" err="1" smtClean="0">
                  <a:solidFill>
                    <a:srgbClr val="000000"/>
                  </a:solidFill>
                  <a:cs typeface="Arial" pitchFamily="34" charset="0"/>
                </a:rPr>
                <a:t>eyfp</a:t>
              </a:r>
              <a:endParaRPr lang="en-US" sz="14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grpSp>
        <p:nvGrpSpPr>
          <p:cNvPr id="1571" name="Group 1717"/>
          <p:cNvGrpSpPr/>
          <p:nvPr/>
        </p:nvGrpSpPr>
        <p:grpSpPr>
          <a:xfrm>
            <a:off x="44668" y="3922985"/>
            <a:ext cx="4451132" cy="2735317"/>
            <a:chOff x="44668" y="3922985"/>
            <a:chExt cx="4451132" cy="2735317"/>
          </a:xfrm>
        </p:grpSpPr>
        <p:sp>
          <p:nvSpPr>
            <p:cNvPr id="202" name="Rounded Rectangle 201"/>
            <p:cNvSpPr/>
            <p:nvPr/>
          </p:nvSpPr>
          <p:spPr>
            <a:xfrm>
              <a:off x="44668" y="3922985"/>
              <a:ext cx="4451132" cy="2735317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83" name="Picture 10" descr="pulse_gen_results"/>
            <p:cNvPicPr>
              <a:picLocks noChangeAspect="1" noChangeArrowheads="1"/>
            </p:cNvPicPr>
            <p:nvPr/>
          </p:nvPicPr>
          <p:blipFill>
            <a:blip r:embed="rId19" cstate="print"/>
            <a:srcRect l="2847" t="49297" r="51434" b="3148"/>
            <a:stretch>
              <a:fillRect/>
            </a:stretch>
          </p:blipFill>
          <p:spPr bwMode="auto">
            <a:xfrm>
              <a:off x="2416682" y="4108373"/>
              <a:ext cx="1962150" cy="153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" name="Text Box 7"/>
            <p:cNvSpPr txBox="1">
              <a:spLocks noChangeArrowheads="1"/>
            </p:cNvSpPr>
            <p:nvPr/>
          </p:nvSpPr>
          <p:spPr bwMode="auto">
            <a:xfrm>
              <a:off x="152400" y="4211360"/>
              <a:ext cx="2209800" cy="118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00"/>
                  </a:solidFill>
                  <a:cs typeface="Times New Roman" pitchFamily="18" charset="0"/>
                </a:rPr>
                <a:t>Pulse Generator</a:t>
              </a:r>
              <a:br>
                <a:rPr lang="en-US" sz="2000" b="1" dirty="0" smtClean="0">
                  <a:solidFill>
                    <a:srgbClr val="000000"/>
                  </a:solidFill>
                  <a:cs typeface="Times New Roman" pitchFamily="18" charset="0"/>
                </a:rPr>
              </a:br>
              <a:endParaRPr lang="en-US" sz="900" b="1" dirty="0" smtClean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117475" indent="-117475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1600" b="1" dirty="0" smtClean="0">
                  <a:solidFill>
                    <a:srgbClr val="000000"/>
                  </a:solidFill>
                  <a:cs typeface="Times New Roman" pitchFamily="18" charset="0"/>
                </a:rPr>
                <a:t>Sender: send(AHL)</a:t>
              </a:r>
            </a:p>
            <a:p>
              <a:pPr marL="117475" indent="-117475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1600" b="1" dirty="0" smtClean="0">
                  <a:solidFill>
                    <a:srgbClr val="000000"/>
                  </a:solidFill>
                  <a:cs typeface="Times New Roman" pitchFamily="18" charset="0"/>
                </a:rPr>
                <a:t>Receiver: Transient GFP expression</a:t>
              </a:r>
              <a:endParaRPr lang="en-US" sz="16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1572" name="Group 1716"/>
            <p:cNvGrpSpPr/>
            <p:nvPr/>
          </p:nvGrpSpPr>
          <p:grpSpPr>
            <a:xfrm>
              <a:off x="399379" y="5628252"/>
              <a:ext cx="3709597" cy="860653"/>
              <a:chOff x="134377" y="5628252"/>
              <a:chExt cx="3709597" cy="860653"/>
            </a:xfrm>
          </p:grpSpPr>
          <p:grpSp>
            <p:nvGrpSpPr>
              <p:cNvPr id="1573" name="Group 1631"/>
              <p:cNvGrpSpPr>
                <a:grpSpLocks noChangeAspect="1"/>
              </p:cNvGrpSpPr>
              <p:nvPr/>
            </p:nvGrpSpPr>
            <p:grpSpPr>
              <a:xfrm>
                <a:off x="134377" y="5714732"/>
                <a:ext cx="1313426" cy="686073"/>
                <a:chOff x="99722" y="5466734"/>
                <a:chExt cx="1876318" cy="980103"/>
              </a:xfrm>
            </p:grpSpPr>
            <p:sp>
              <p:nvSpPr>
                <p:cNvPr id="1595" name="Freeform 18"/>
                <p:cNvSpPr>
                  <a:spLocks noEditPoints="1"/>
                </p:cNvSpPr>
                <p:nvPr/>
              </p:nvSpPr>
              <p:spPr bwMode="auto">
                <a:xfrm>
                  <a:off x="521890" y="6264274"/>
                  <a:ext cx="92075" cy="115888"/>
                </a:xfrm>
                <a:custGeom>
                  <a:avLst/>
                  <a:gdLst/>
                  <a:ahLst/>
                  <a:cxnLst>
                    <a:cxn ang="0">
                      <a:pos x="0" y="1534"/>
                    </a:cxn>
                    <a:cxn ang="0">
                      <a:pos x="0" y="400"/>
                    </a:cxn>
                    <a:cxn ang="0">
                      <a:pos x="100" y="300"/>
                    </a:cxn>
                    <a:cxn ang="0">
                      <a:pos x="567" y="300"/>
                    </a:cxn>
                    <a:cxn ang="0">
                      <a:pos x="567" y="500"/>
                    </a:cxn>
                    <a:cxn ang="0">
                      <a:pos x="100" y="500"/>
                    </a:cxn>
                    <a:cxn ang="0">
                      <a:pos x="200" y="400"/>
                    </a:cxn>
                    <a:cxn ang="0">
                      <a:pos x="200" y="1534"/>
                    </a:cxn>
                    <a:cxn ang="0">
                      <a:pos x="0" y="1534"/>
                    </a:cxn>
                    <a:cxn ang="0">
                      <a:pos x="434" y="0"/>
                    </a:cxn>
                    <a:cxn ang="0">
                      <a:pos x="1234" y="400"/>
                    </a:cxn>
                    <a:cxn ang="0">
                      <a:pos x="434" y="800"/>
                    </a:cxn>
                    <a:cxn ang="0">
                      <a:pos x="434" y="0"/>
                    </a:cxn>
                  </a:cxnLst>
                  <a:rect l="0" t="0" r="r" b="b"/>
                  <a:pathLst>
                    <a:path w="1234" h="1534">
                      <a:moveTo>
                        <a:pt x="0" y="1534"/>
                      </a:moveTo>
                      <a:lnTo>
                        <a:pt x="0" y="400"/>
                      </a:lnTo>
                      <a:cubicBezTo>
                        <a:pt x="0" y="345"/>
                        <a:pt x="45" y="300"/>
                        <a:pt x="100" y="300"/>
                      </a:cubicBezTo>
                      <a:lnTo>
                        <a:pt x="567" y="300"/>
                      </a:lnTo>
                      <a:lnTo>
                        <a:pt x="567" y="500"/>
                      </a:lnTo>
                      <a:lnTo>
                        <a:pt x="100" y="500"/>
                      </a:lnTo>
                      <a:lnTo>
                        <a:pt x="200" y="400"/>
                      </a:lnTo>
                      <a:lnTo>
                        <a:pt x="200" y="1534"/>
                      </a:lnTo>
                      <a:lnTo>
                        <a:pt x="0" y="1534"/>
                      </a:lnTo>
                      <a:close/>
                      <a:moveTo>
                        <a:pt x="434" y="0"/>
                      </a:moveTo>
                      <a:lnTo>
                        <a:pt x="1234" y="400"/>
                      </a:lnTo>
                      <a:lnTo>
                        <a:pt x="434" y="800"/>
                      </a:lnTo>
                      <a:lnTo>
                        <a:pt x="4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" cap="flat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6" name="Line 19"/>
                <p:cNvSpPr>
                  <a:spLocks noChangeShapeType="1"/>
                </p:cNvSpPr>
                <p:nvPr/>
              </p:nvSpPr>
              <p:spPr bwMode="auto">
                <a:xfrm>
                  <a:off x="432990" y="6380162"/>
                  <a:ext cx="725488" cy="1588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7" name="Freeform 25"/>
                <p:cNvSpPr>
                  <a:spLocks noEditPoints="1"/>
                </p:cNvSpPr>
                <p:nvPr/>
              </p:nvSpPr>
              <p:spPr bwMode="auto">
                <a:xfrm>
                  <a:off x="1368028" y="6264274"/>
                  <a:ext cx="90488" cy="115888"/>
                </a:xfrm>
                <a:custGeom>
                  <a:avLst/>
                  <a:gdLst/>
                  <a:ahLst/>
                  <a:cxnLst>
                    <a:cxn ang="0">
                      <a:pos x="0" y="1534"/>
                    </a:cxn>
                    <a:cxn ang="0">
                      <a:pos x="0" y="400"/>
                    </a:cxn>
                    <a:cxn ang="0">
                      <a:pos x="100" y="300"/>
                    </a:cxn>
                    <a:cxn ang="0">
                      <a:pos x="550" y="300"/>
                    </a:cxn>
                    <a:cxn ang="0">
                      <a:pos x="550" y="500"/>
                    </a:cxn>
                    <a:cxn ang="0">
                      <a:pos x="100" y="500"/>
                    </a:cxn>
                    <a:cxn ang="0">
                      <a:pos x="200" y="400"/>
                    </a:cxn>
                    <a:cxn ang="0">
                      <a:pos x="200" y="1534"/>
                    </a:cxn>
                    <a:cxn ang="0">
                      <a:pos x="0" y="1534"/>
                    </a:cxn>
                    <a:cxn ang="0">
                      <a:pos x="416" y="0"/>
                    </a:cxn>
                    <a:cxn ang="0">
                      <a:pos x="1216" y="400"/>
                    </a:cxn>
                    <a:cxn ang="0">
                      <a:pos x="416" y="800"/>
                    </a:cxn>
                    <a:cxn ang="0">
                      <a:pos x="416" y="0"/>
                    </a:cxn>
                  </a:cxnLst>
                  <a:rect l="0" t="0" r="r" b="b"/>
                  <a:pathLst>
                    <a:path w="1216" h="1534">
                      <a:moveTo>
                        <a:pt x="0" y="1534"/>
                      </a:moveTo>
                      <a:lnTo>
                        <a:pt x="0" y="400"/>
                      </a:lnTo>
                      <a:cubicBezTo>
                        <a:pt x="0" y="345"/>
                        <a:pt x="45" y="300"/>
                        <a:pt x="100" y="300"/>
                      </a:cubicBezTo>
                      <a:lnTo>
                        <a:pt x="550" y="300"/>
                      </a:lnTo>
                      <a:lnTo>
                        <a:pt x="550" y="500"/>
                      </a:lnTo>
                      <a:lnTo>
                        <a:pt x="100" y="500"/>
                      </a:lnTo>
                      <a:lnTo>
                        <a:pt x="200" y="400"/>
                      </a:lnTo>
                      <a:lnTo>
                        <a:pt x="200" y="1534"/>
                      </a:lnTo>
                      <a:lnTo>
                        <a:pt x="0" y="1534"/>
                      </a:lnTo>
                      <a:close/>
                      <a:moveTo>
                        <a:pt x="416" y="0"/>
                      </a:moveTo>
                      <a:lnTo>
                        <a:pt x="1216" y="400"/>
                      </a:lnTo>
                      <a:lnTo>
                        <a:pt x="416" y="800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" cap="flat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8" name="Line 26"/>
                <p:cNvSpPr>
                  <a:spLocks noChangeShapeType="1"/>
                </p:cNvSpPr>
                <p:nvPr/>
              </p:nvSpPr>
              <p:spPr bwMode="auto">
                <a:xfrm>
                  <a:off x="1248965" y="6380162"/>
                  <a:ext cx="727075" cy="1588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574" name="Group 39"/>
                <p:cNvGrpSpPr>
                  <a:grpSpLocks/>
                </p:cNvGrpSpPr>
                <p:nvPr/>
              </p:nvGrpSpPr>
              <p:grpSpPr bwMode="auto">
                <a:xfrm>
                  <a:off x="1058464" y="5891211"/>
                  <a:ext cx="406401" cy="314325"/>
                  <a:chOff x="731" y="1833"/>
                  <a:chExt cx="243" cy="198"/>
                </a:xfrm>
              </p:grpSpPr>
              <p:sp>
                <p:nvSpPr>
                  <p:cNvPr id="1600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898" y="2030"/>
                    <a:ext cx="76" cy="1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01" name="Freeform 38"/>
                  <p:cNvSpPr>
                    <a:spLocks/>
                  </p:cNvSpPr>
                  <p:nvPr/>
                </p:nvSpPr>
                <p:spPr bwMode="auto">
                  <a:xfrm>
                    <a:off x="731" y="1833"/>
                    <a:ext cx="206" cy="1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06" y="0"/>
                      </a:cxn>
                      <a:cxn ang="0">
                        <a:pos x="206" y="187"/>
                      </a:cxn>
                    </a:cxnLst>
                    <a:rect l="0" t="0" r="r" b="b"/>
                    <a:pathLst>
                      <a:path w="206" h="187">
                        <a:moveTo>
                          <a:pt x="0" y="0"/>
                        </a:moveTo>
                        <a:lnTo>
                          <a:pt x="206" y="0"/>
                        </a:lnTo>
                        <a:lnTo>
                          <a:pt x="206" y="187"/>
                        </a:lnTo>
                      </a:path>
                    </a:pathLst>
                  </a:custGeom>
                  <a:ln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604" name="Rectangle 73"/>
                <p:cNvSpPr>
                  <a:spLocks noChangeArrowheads="1"/>
                </p:cNvSpPr>
                <p:nvPr/>
              </p:nvSpPr>
              <p:spPr bwMode="auto">
                <a:xfrm>
                  <a:off x="1587801" y="5812919"/>
                  <a:ext cx="93" cy="2638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dirty="0" smtClean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607" name="Oval 74"/>
                <p:cNvSpPr>
                  <a:spLocks noChangeArrowheads="1"/>
                </p:cNvSpPr>
                <p:nvPr/>
              </p:nvSpPr>
              <p:spPr bwMode="auto">
                <a:xfrm>
                  <a:off x="990203" y="5761037"/>
                  <a:ext cx="79375" cy="7937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575" name="Group 82"/>
                <p:cNvGrpSpPr>
                  <a:grpSpLocks/>
                </p:cNvGrpSpPr>
                <p:nvPr/>
              </p:nvGrpSpPr>
              <p:grpSpPr bwMode="auto">
                <a:xfrm>
                  <a:off x="310753" y="5511799"/>
                  <a:ext cx="458788" cy="338138"/>
                  <a:chOff x="251" y="1594"/>
                  <a:chExt cx="289" cy="213"/>
                </a:xfrm>
              </p:grpSpPr>
              <p:sp>
                <p:nvSpPr>
                  <p:cNvPr id="1609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1644"/>
                    <a:ext cx="50" cy="49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0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301" y="1594"/>
                    <a:ext cx="50" cy="50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292" y="1670"/>
                    <a:ext cx="49" cy="49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2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251" y="1745"/>
                    <a:ext cx="50" cy="50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3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65" y="1757"/>
                    <a:ext cx="49" cy="50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4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429" y="1714"/>
                    <a:ext cx="50" cy="49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5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393" y="1666"/>
                    <a:ext cx="50" cy="49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616" name="Rectangle 83"/>
                <p:cNvSpPr>
                  <a:spLocks noChangeArrowheads="1"/>
                </p:cNvSpPr>
                <p:nvPr/>
              </p:nvSpPr>
              <p:spPr bwMode="auto">
                <a:xfrm>
                  <a:off x="99722" y="5466734"/>
                  <a:ext cx="226711" cy="1978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 err="1" smtClean="0">
                      <a:solidFill>
                        <a:srgbClr val="000000"/>
                      </a:solidFill>
                      <a:cs typeface="Arial" pitchFamily="34" charset="0"/>
                    </a:rPr>
                    <a:t>aTc</a:t>
                  </a:r>
                  <a:endParaRPr lang="en-US" sz="1200" dirty="0" smtClean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1576" name="Group 1616"/>
                <p:cNvGrpSpPr/>
                <p:nvPr/>
              </p:nvGrpSpPr>
              <p:grpSpPr>
                <a:xfrm>
                  <a:off x="690165" y="6264202"/>
                  <a:ext cx="360363" cy="181047"/>
                  <a:chOff x="777875" y="3282878"/>
                  <a:chExt cx="360363" cy="181047"/>
                </a:xfrm>
              </p:grpSpPr>
              <p:grpSp>
                <p:nvGrpSpPr>
                  <p:cNvPr id="157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777875" y="3282950"/>
                    <a:ext cx="360363" cy="180975"/>
                    <a:chOff x="490" y="2068"/>
                    <a:chExt cx="227" cy="114"/>
                  </a:xfrm>
                </p:grpSpPr>
                <p:sp>
                  <p:nvSpPr>
                    <p:cNvPr id="1620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" y="2068"/>
                      <a:ext cx="227" cy="11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4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621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" y="2068"/>
                      <a:ext cx="227" cy="114"/>
                    </a:xfrm>
                    <a:prstGeom prst="rect">
                      <a:avLst/>
                    </a:pr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4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1619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834232" y="3282878"/>
                    <a:ext cx="247319" cy="1758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800" i="1" dirty="0" err="1" smtClean="0">
                        <a:solidFill>
                          <a:srgbClr val="000000"/>
                        </a:solidFill>
                        <a:cs typeface="Arial" pitchFamily="34" charset="0"/>
                      </a:rPr>
                      <a:t>tetR</a:t>
                    </a:r>
                    <a:endParaRPr lang="en-US" sz="1100" dirty="0" smtClean="0">
                      <a:solidFill>
                        <a:prstClr val="black"/>
                      </a:solidFill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578" name="Group 1621"/>
                <p:cNvGrpSpPr/>
                <p:nvPr/>
              </p:nvGrpSpPr>
              <p:grpSpPr>
                <a:xfrm>
                  <a:off x="1540669" y="6265792"/>
                  <a:ext cx="360363" cy="181045"/>
                  <a:chOff x="1611313" y="3284468"/>
                  <a:chExt cx="360363" cy="181045"/>
                </a:xfrm>
              </p:grpSpPr>
              <p:grpSp>
                <p:nvGrpSpPr>
                  <p:cNvPr id="1579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611313" y="3284538"/>
                    <a:ext cx="360363" cy="180975"/>
                    <a:chOff x="1015" y="2069"/>
                    <a:chExt cx="227" cy="114"/>
                  </a:xfrm>
                </p:grpSpPr>
                <p:sp>
                  <p:nvSpPr>
                    <p:cNvPr id="1625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5" y="2069"/>
                      <a:ext cx="227" cy="11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4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626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5" y="2069"/>
                      <a:ext cx="227" cy="114"/>
                    </a:xfrm>
                    <a:prstGeom prst="rect">
                      <a:avLst/>
                    </a:prstGeom>
                    <a:noFill/>
                    <a:ln w="8" cap="rnd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4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162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685303" y="3284468"/>
                    <a:ext cx="210679" cy="1758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800" i="1" dirty="0" err="1" smtClean="0">
                        <a:solidFill>
                          <a:srgbClr val="000000"/>
                        </a:solidFill>
                        <a:cs typeface="Arial" pitchFamily="34" charset="0"/>
                      </a:rPr>
                      <a:t>luxI</a:t>
                    </a:r>
                    <a:endParaRPr lang="en-US" sz="1100" dirty="0" smtClean="0">
                      <a:solidFill>
                        <a:prstClr val="black"/>
                      </a:solidFill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580" name="Group 15"/>
                <p:cNvGrpSpPr>
                  <a:grpSpLocks/>
                </p:cNvGrpSpPr>
                <p:nvPr/>
              </p:nvGrpSpPr>
              <p:grpSpPr bwMode="auto">
                <a:xfrm>
                  <a:off x="674290" y="5784849"/>
                  <a:ext cx="392113" cy="212725"/>
                  <a:chOff x="480" y="1766"/>
                  <a:chExt cx="247" cy="134"/>
                </a:xfrm>
              </p:grpSpPr>
              <p:sp>
                <p:nvSpPr>
                  <p:cNvPr id="1628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766"/>
                    <a:ext cx="247" cy="134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29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766"/>
                    <a:ext cx="247" cy="134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630" name="Freeform 1629"/>
                <p:cNvSpPr/>
                <p:nvPr/>
              </p:nvSpPr>
              <p:spPr>
                <a:xfrm>
                  <a:off x="870346" y="6031412"/>
                  <a:ext cx="0" cy="225468"/>
                </a:xfrm>
                <a:custGeom>
                  <a:avLst/>
                  <a:gdLst>
                    <a:gd name="connsiteX0" fmla="*/ 0 w 0"/>
                    <a:gd name="connsiteY0" fmla="*/ 225468 h 225468"/>
                    <a:gd name="connsiteX1" fmla="*/ 0 w 0"/>
                    <a:gd name="connsiteY1" fmla="*/ 0 h 225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225468">
                      <a:moveTo>
                        <a:pt x="0" y="225468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1" name="Freeform 1630"/>
                <p:cNvSpPr/>
                <p:nvPr/>
              </p:nvSpPr>
              <p:spPr>
                <a:xfrm>
                  <a:off x="1720850" y="6031412"/>
                  <a:ext cx="0" cy="225468"/>
                </a:xfrm>
                <a:custGeom>
                  <a:avLst/>
                  <a:gdLst>
                    <a:gd name="connsiteX0" fmla="*/ 0 w 0"/>
                    <a:gd name="connsiteY0" fmla="*/ 225468 h 225468"/>
                    <a:gd name="connsiteX1" fmla="*/ 0 w 0"/>
                    <a:gd name="connsiteY1" fmla="*/ 0 h 225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225468">
                      <a:moveTo>
                        <a:pt x="0" y="225468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33" name="Rounded Rectangle 1632"/>
              <p:cNvSpPr/>
              <p:nvPr/>
            </p:nvSpPr>
            <p:spPr>
              <a:xfrm>
                <a:off x="304800" y="5791200"/>
                <a:ext cx="1219200" cy="6858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4" name="Rounded Rectangle 1633"/>
              <p:cNvSpPr/>
              <p:nvPr/>
            </p:nvSpPr>
            <p:spPr>
              <a:xfrm>
                <a:off x="287328" y="5773727"/>
                <a:ext cx="1256086" cy="714435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8" name="Text Box 52"/>
              <p:cNvSpPr txBox="1">
                <a:spLocks noChangeAspect="1" noChangeArrowheads="1"/>
              </p:cNvSpPr>
              <p:nvPr/>
            </p:nvSpPr>
            <p:spPr bwMode="auto">
              <a:xfrm>
                <a:off x="1557447" y="5628252"/>
                <a:ext cx="354585" cy="21544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b="1" dirty="0">
                    <a:solidFill>
                      <a:srgbClr val="000000"/>
                    </a:solidFill>
                    <a:cs typeface="Times New Roman" pitchFamily="18" charset="0"/>
                  </a:rPr>
                  <a:t>AHL</a:t>
                </a:r>
                <a:endParaRPr lang="en-US" sz="800" b="1" i="1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39" name="Oval 165"/>
              <p:cNvSpPr>
                <a:spLocks noChangeAspect="1" noChangeArrowheads="1"/>
              </p:cNvSpPr>
              <p:nvPr/>
            </p:nvSpPr>
            <p:spPr bwMode="auto">
              <a:xfrm>
                <a:off x="1552350" y="5820909"/>
                <a:ext cx="41217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0" name="Oval 168"/>
              <p:cNvSpPr>
                <a:spLocks noChangeAspect="1" noChangeArrowheads="1"/>
              </p:cNvSpPr>
              <p:nvPr/>
            </p:nvSpPr>
            <p:spPr bwMode="auto">
              <a:xfrm>
                <a:off x="1703711" y="5912304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1" name="Oval 173"/>
              <p:cNvSpPr>
                <a:spLocks noChangeAspect="1" noChangeArrowheads="1"/>
              </p:cNvSpPr>
              <p:nvPr/>
            </p:nvSpPr>
            <p:spPr bwMode="auto">
              <a:xfrm>
                <a:off x="1643372" y="5798457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2" name="Oval 175"/>
              <p:cNvSpPr>
                <a:spLocks noChangeAspect="1" noChangeArrowheads="1"/>
              </p:cNvSpPr>
              <p:nvPr/>
            </p:nvSpPr>
            <p:spPr bwMode="auto">
              <a:xfrm>
                <a:off x="1842488" y="5727416"/>
                <a:ext cx="40409" cy="4819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3" name="Oval 176"/>
              <p:cNvSpPr>
                <a:spLocks noChangeAspect="1" noChangeArrowheads="1"/>
              </p:cNvSpPr>
              <p:nvPr/>
            </p:nvSpPr>
            <p:spPr bwMode="auto">
              <a:xfrm>
                <a:off x="1738232" y="5838258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4" name="Oval 188"/>
              <p:cNvSpPr>
                <a:spLocks noChangeAspect="1" noChangeArrowheads="1"/>
              </p:cNvSpPr>
              <p:nvPr/>
            </p:nvSpPr>
            <p:spPr bwMode="auto">
              <a:xfrm>
                <a:off x="1606253" y="5910262"/>
                <a:ext cx="40409" cy="4819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5" name="Oval 189"/>
              <p:cNvSpPr>
                <a:spLocks noChangeAspect="1" noChangeArrowheads="1"/>
              </p:cNvSpPr>
              <p:nvPr/>
            </p:nvSpPr>
            <p:spPr bwMode="auto">
              <a:xfrm>
                <a:off x="1523559" y="5715000"/>
                <a:ext cx="41218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6" name="Oval 211"/>
              <p:cNvSpPr>
                <a:spLocks noChangeAspect="1" noChangeArrowheads="1"/>
              </p:cNvSpPr>
              <p:nvPr/>
            </p:nvSpPr>
            <p:spPr bwMode="auto">
              <a:xfrm>
                <a:off x="1459409" y="5835366"/>
                <a:ext cx="41218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7" name="Oval 212"/>
              <p:cNvSpPr>
                <a:spLocks noChangeAspect="1" noChangeArrowheads="1"/>
              </p:cNvSpPr>
              <p:nvPr/>
            </p:nvSpPr>
            <p:spPr bwMode="auto">
              <a:xfrm>
                <a:off x="1418192" y="5742838"/>
                <a:ext cx="41217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8" name="Freeform 1647"/>
              <p:cNvSpPr/>
              <p:nvPr/>
            </p:nvSpPr>
            <p:spPr>
              <a:xfrm rot="1323225" flipH="1">
                <a:off x="1298241" y="5849336"/>
                <a:ext cx="106681" cy="209811"/>
              </a:xfrm>
              <a:custGeom>
                <a:avLst/>
                <a:gdLst>
                  <a:gd name="connsiteX0" fmla="*/ 0 w 0"/>
                  <a:gd name="connsiteY0" fmla="*/ 225468 h 225468"/>
                  <a:gd name="connsiteX1" fmla="*/ 0 w 0"/>
                  <a:gd name="connsiteY1" fmla="*/ 0 h 225468"/>
                  <a:gd name="connsiteX0" fmla="*/ 106681 w 106681"/>
                  <a:gd name="connsiteY0" fmla="*/ 225468 h 225468"/>
                  <a:gd name="connsiteX1" fmla="*/ 0 w 106681"/>
                  <a:gd name="connsiteY1" fmla="*/ 0 h 22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681" h="225468">
                    <a:moveTo>
                      <a:pt x="106681" y="225468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6" name="AutoShape 155"/>
              <p:cNvSpPr>
                <a:spLocks noChangeAspect="1" noChangeArrowheads="1"/>
              </p:cNvSpPr>
              <p:nvPr/>
            </p:nvSpPr>
            <p:spPr bwMode="auto">
              <a:xfrm>
                <a:off x="1166784" y="5943600"/>
                <a:ext cx="203662" cy="148431"/>
              </a:xfrm>
              <a:prstGeom prst="hexagon">
                <a:avLst>
                  <a:gd name="adj" fmla="val 40909"/>
                  <a:gd name="vf" fmla="val 115470"/>
                </a:avLst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tIns="182880" anchor="b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50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649" name="Rounded Rectangle 1648"/>
              <p:cNvSpPr/>
              <p:nvPr/>
            </p:nvSpPr>
            <p:spPr>
              <a:xfrm>
                <a:off x="1885585" y="5791943"/>
                <a:ext cx="1935093" cy="6858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0" name="Rounded Rectangle 1649"/>
              <p:cNvSpPr/>
              <p:nvPr/>
            </p:nvSpPr>
            <p:spPr>
              <a:xfrm>
                <a:off x="1868113" y="5774470"/>
                <a:ext cx="1975861" cy="714435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2" name="Freeform 18"/>
              <p:cNvSpPr>
                <a:spLocks noEditPoints="1"/>
              </p:cNvSpPr>
              <p:nvPr/>
            </p:nvSpPr>
            <p:spPr bwMode="auto">
              <a:xfrm>
                <a:off x="2038592" y="6273279"/>
                <a:ext cx="64452" cy="81122"/>
              </a:xfrm>
              <a:custGeom>
                <a:avLst/>
                <a:gdLst/>
                <a:ahLst/>
                <a:cxnLst>
                  <a:cxn ang="0">
                    <a:pos x="0" y="1534"/>
                  </a:cxn>
                  <a:cxn ang="0">
                    <a:pos x="0" y="400"/>
                  </a:cxn>
                  <a:cxn ang="0">
                    <a:pos x="100" y="300"/>
                  </a:cxn>
                  <a:cxn ang="0">
                    <a:pos x="567" y="300"/>
                  </a:cxn>
                  <a:cxn ang="0">
                    <a:pos x="567" y="500"/>
                  </a:cxn>
                  <a:cxn ang="0">
                    <a:pos x="100" y="500"/>
                  </a:cxn>
                  <a:cxn ang="0">
                    <a:pos x="200" y="400"/>
                  </a:cxn>
                  <a:cxn ang="0">
                    <a:pos x="200" y="1534"/>
                  </a:cxn>
                  <a:cxn ang="0">
                    <a:pos x="0" y="1534"/>
                  </a:cxn>
                  <a:cxn ang="0">
                    <a:pos x="434" y="0"/>
                  </a:cxn>
                  <a:cxn ang="0">
                    <a:pos x="1234" y="400"/>
                  </a:cxn>
                  <a:cxn ang="0">
                    <a:pos x="434" y="800"/>
                  </a:cxn>
                  <a:cxn ang="0">
                    <a:pos x="434" y="0"/>
                  </a:cxn>
                </a:cxnLst>
                <a:rect l="0" t="0" r="r" b="b"/>
                <a:pathLst>
                  <a:path w="1234" h="1534">
                    <a:moveTo>
                      <a:pt x="0" y="1534"/>
                    </a:moveTo>
                    <a:lnTo>
                      <a:pt x="0" y="400"/>
                    </a:lnTo>
                    <a:cubicBezTo>
                      <a:pt x="0" y="345"/>
                      <a:pt x="45" y="300"/>
                      <a:pt x="100" y="300"/>
                    </a:cubicBezTo>
                    <a:lnTo>
                      <a:pt x="567" y="300"/>
                    </a:lnTo>
                    <a:lnTo>
                      <a:pt x="567" y="500"/>
                    </a:lnTo>
                    <a:lnTo>
                      <a:pt x="100" y="500"/>
                    </a:lnTo>
                    <a:lnTo>
                      <a:pt x="200" y="400"/>
                    </a:lnTo>
                    <a:lnTo>
                      <a:pt x="200" y="1534"/>
                    </a:lnTo>
                    <a:lnTo>
                      <a:pt x="0" y="1534"/>
                    </a:lnTo>
                    <a:close/>
                    <a:moveTo>
                      <a:pt x="434" y="0"/>
                    </a:moveTo>
                    <a:lnTo>
                      <a:pt x="1234" y="400"/>
                    </a:lnTo>
                    <a:lnTo>
                      <a:pt x="434" y="800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3" name="Line 19"/>
              <p:cNvSpPr>
                <a:spLocks noChangeShapeType="1"/>
              </p:cNvSpPr>
              <p:nvPr/>
            </p:nvSpPr>
            <p:spPr bwMode="auto">
              <a:xfrm>
                <a:off x="1976362" y="6354401"/>
                <a:ext cx="507842" cy="111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4" name="Freeform 25"/>
              <p:cNvSpPr>
                <a:spLocks noEditPoints="1"/>
              </p:cNvSpPr>
              <p:nvPr/>
            </p:nvSpPr>
            <p:spPr bwMode="auto">
              <a:xfrm>
                <a:off x="2630889" y="6273279"/>
                <a:ext cx="63342" cy="81122"/>
              </a:xfrm>
              <a:custGeom>
                <a:avLst/>
                <a:gdLst/>
                <a:ahLst/>
                <a:cxnLst>
                  <a:cxn ang="0">
                    <a:pos x="0" y="1534"/>
                  </a:cxn>
                  <a:cxn ang="0">
                    <a:pos x="0" y="400"/>
                  </a:cxn>
                  <a:cxn ang="0">
                    <a:pos x="100" y="300"/>
                  </a:cxn>
                  <a:cxn ang="0">
                    <a:pos x="550" y="300"/>
                  </a:cxn>
                  <a:cxn ang="0">
                    <a:pos x="550" y="500"/>
                  </a:cxn>
                  <a:cxn ang="0">
                    <a:pos x="100" y="500"/>
                  </a:cxn>
                  <a:cxn ang="0">
                    <a:pos x="200" y="400"/>
                  </a:cxn>
                  <a:cxn ang="0">
                    <a:pos x="200" y="1534"/>
                  </a:cxn>
                  <a:cxn ang="0">
                    <a:pos x="0" y="1534"/>
                  </a:cxn>
                  <a:cxn ang="0">
                    <a:pos x="416" y="0"/>
                  </a:cxn>
                  <a:cxn ang="0">
                    <a:pos x="1216" y="400"/>
                  </a:cxn>
                  <a:cxn ang="0">
                    <a:pos x="416" y="800"/>
                  </a:cxn>
                  <a:cxn ang="0">
                    <a:pos x="416" y="0"/>
                  </a:cxn>
                </a:cxnLst>
                <a:rect l="0" t="0" r="r" b="b"/>
                <a:pathLst>
                  <a:path w="1216" h="1534">
                    <a:moveTo>
                      <a:pt x="0" y="1534"/>
                    </a:moveTo>
                    <a:lnTo>
                      <a:pt x="0" y="400"/>
                    </a:lnTo>
                    <a:cubicBezTo>
                      <a:pt x="0" y="345"/>
                      <a:pt x="45" y="300"/>
                      <a:pt x="100" y="300"/>
                    </a:cubicBezTo>
                    <a:lnTo>
                      <a:pt x="550" y="300"/>
                    </a:lnTo>
                    <a:lnTo>
                      <a:pt x="550" y="500"/>
                    </a:lnTo>
                    <a:lnTo>
                      <a:pt x="100" y="500"/>
                    </a:lnTo>
                    <a:lnTo>
                      <a:pt x="200" y="400"/>
                    </a:lnTo>
                    <a:lnTo>
                      <a:pt x="200" y="1534"/>
                    </a:lnTo>
                    <a:lnTo>
                      <a:pt x="0" y="1534"/>
                    </a:lnTo>
                    <a:close/>
                    <a:moveTo>
                      <a:pt x="416" y="0"/>
                    </a:moveTo>
                    <a:lnTo>
                      <a:pt x="1216" y="400"/>
                    </a:lnTo>
                    <a:lnTo>
                      <a:pt x="416" y="800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5" name="Line 26"/>
              <p:cNvSpPr>
                <a:spLocks noChangeShapeType="1"/>
              </p:cNvSpPr>
              <p:nvPr/>
            </p:nvSpPr>
            <p:spPr bwMode="auto">
              <a:xfrm>
                <a:off x="2547545" y="6354401"/>
                <a:ext cx="508952" cy="111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4" name="Freeform 38"/>
              <p:cNvSpPr>
                <a:spLocks/>
              </p:cNvSpPr>
              <p:nvPr/>
            </p:nvSpPr>
            <p:spPr bwMode="auto">
              <a:xfrm>
                <a:off x="2414196" y="5899630"/>
                <a:ext cx="241165" cy="3487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6" y="0"/>
                  </a:cxn>
                  <a:cxn ang="0">
                    <a:pos x="206" y="187"/>
                  </a:cxn>
                </a:cxnLst>
                <a:rect l="0" t="0" r="r" b="b"/>
                <a:pathLst>
                  <a:path w="206" h="187">
                    <a:moveTo>
                      <a:pt x="0" y="0"/>
                    </a:moveTo>
                    <a:lnTo>
                      <a:pt x="206" y="0"/>
                    </a:lnTo>
                    <a:lnTo>
                      <a:pt x="206" y="187"/>
                    </a:ln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7" name="Rectangle 73"/>
              <p:cNvSpPr>
                <a:spLocks noChangeArrowheads="1"/>
              </p:cNvSpPr>
              <p:nvPr/>
            </p:nvSpPr>
            <p:spPr bwMode="auto">
              <a:xfrm>
                <a:off x="2784730" y="5957330"/>
                <a:ext cx="65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dirty="0" smtClean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1664" name="Freeform 1663"/>
              <p:cNvSpPr/>
              <p:nvPr/>
            </p:nvSpPr>
            <p:spPr>
              <a:xfrm>
                <a:off x="2282511" y="5989320"/>
                <a:ext cx="0" cy="365760"/>
              </a:xfrm>
              <a:custGeom>
                <a:avLst/>
                <a:gdLst>
                  <a:gd name="connsiteX0" fmla="*/ 0 w 0"/>
                  <a:gd name="connsiteY0" fmla="*/ 225468 h 225468"/>
                  <a:gd name="connsiteX1" fmla="*/ 0 w 0"/>
                  <a:gd name="connsiteY1" fmla="*/ 0 h 22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5468">
                    <a:moveTo>
                      <a:pt x="0" y="225468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5" name="Freeform 1664"/>
              <p:cNvSpPr/>
              <p:nvPr/>
            </p:nvSpPr>
            <p:spPr>
              <a:xfrm>
                <a:off x="2877864" y="6143610"/>
                <a:ext cx="0" cy="137160"/>
              </a:xfrm>
              <a:custGeom>
                <a:avLst/>
                <a:gdLst>
                  <a:gd name="connsiteX0" fmla="*/ 0 w 0"/>
                  <a:gd name="connsiteY0" fmla="*/ 225468 h 225468"/>
                  <a:gd name="connsiteX1" fmla="*/ 0 w 0"/>
                  <a:gd name="connsiteY1" fmla="*/ 0 h 22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25468">
                    <a:moveTo>
                      <a:pt x="0" y="225468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6" name="Freeform 25"/>
              <p:cNvSpPr>
                <a:spLocks noEditPoints="1"/>
              </p:cNvSpPr>
              <p:nvPr/>
            </p:nvSpPr>
            <p:spPr bwMode="auto">
              <a:xfrm>
                <a:off x="3207544" y="6273289"/>
                <a:ext cx="63342" cy="81122"/>
              </a:xfrm>
              <a:custGeom>
                <a:avLst/>
                <a:gdLst/>
                <a:ahLst/>
                <a:cxnLst>
                  <a:cxn ang="0">
                    <a:pos x="0" y="1534"/>
                  </a:cxn>
                  <a:cxn ang="0">
                    <a:pos x="0" y="400"/>
                  </a:cxn>
                  <a:cxn ang="0">
                    <a:pos x="100" y="300"/>
                  </a:cxn>
                  <a:cxn ang="0">
                    <a:pos x="550" y="300"/>
                  </a:cxn>
                  <a:cxn ang="0">
                    <a:pos x="550" y="500"/>
                  </a:cxn>
                  <a:cxn ang="0">
                    <a:pos x="100" y="500"/>
                  </a:cxn>
                  <a:cxn ang="0">
                    <a:pos x="200" y="400"/>
                  </a:cxn>
                  <a:cxn ang="0">
                    <a:pos x="200" y="1534"/>
                  </a:cxn>
                  <a:cxn ang="0">
                    <a:pos x="0" y="1534"/>
                  </a:cxn>
                  <a:cxn ang="0">
                    <a:pos x="416" y="0"/>
                  </a:cxn>
                  <a:cxn ang="0">
                    <a:pos x="1216" y="400"/>
                  </a:cxn>
                  <a:cxn ang="0">
                    <a:pos x="416" y="800"/>
                  </a:cxn>
                  <a:cxn ang="0">
                    <a:pos x="416" y="0"/>
                  </a:cxn>
                </a:cxnLst>
                <a:rect l="0" t="0" r="r" b="b"/>
                <a:pathLst>
                  <a:path w="1216" h="1534">
                    <a:moveTo>
                      <a:pt x="0" y="1534"/>
                    </a:moveTo>
                    <a:lnTo>
                      <a:pt x="0" y="400"/>
                    </a:lnTo>
                    <a:cubicBezTo>
                      <a:pt x="0" y="345"/>
                      <a:pt x="45" y="300"/>
                      <a:pt x="100" y="300"/>
                    </a:cubicBezTo>
                    <a:lnTo>
                      <a:pt x="550" y="300"/>
                    </a:lnTo>
                    <a:lnTo>
                      <a:pt x="550" y="500"/>
                    </a:lnTo>
                    <a:lnTo>
                      <a:pt x="100" y="500"/>
                    </a:lnTo>
                    <a:lnTo>
                      <a:pt x="200" y="400"/>
                    </a:lnTo>
                    <a:lnTo>
                      <a:pt x="200" y="1534"/>
                    </a:lnTo>
                    <a:lnTo>
                      <a:pt x="0" y="1534"/>
                    </a:lnTo>
                    <a:close/>
                    <a:moveTo>
                      <a:pt x="416" y="0"/>
                    </a:moveTo>
                    <a:lnTo>
                      <a:pt x="1216" y="400"/>
                    </a:lnTo>
                    <a:lnTo>
                      <a:pt x="416" y="800"/>
                    </a:lnTo>
                    <a:lnTo>
                      <a:pt x="4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7" name="Line 26"/>
              <p:cNvSpPr>
                <a:spLocks noChangeShapeType="1"/>
              </p:cNvSpPr>
              <p:nvPr/>
            </p:nvSpPr>
            <p:spPr bwMode="auto">
              <a:xfrm>
                <a:off x="3124200" y="6354411"/>
                <a:ext cx="508952" cy="1112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3" name="Freeform 1692"/>
              <p:cNvSpPr/>
              <p:nvPr/>
            </p:nvSpPr>
            <p:spPr>
              <a:xfrm>
                <a:off x="3454519" y="6129334"/>
                <a:ext cx="76200" cy="157828"/>
              </a:xfrm>
              <a:custGeom>
                <a:avLst/>
                <a:gdLst>
                  <a:gd name="connsiteX0" fmla="*/ 0 w 0"/>
                  <a:gd name="connsiteY0" fmla="*/ 225468 h 225468"/>
                  <a:gd name="connsiteX1" fmla="*/ 0 w 0"/>
                  <a:gd name="connsiteY1" fmla="*/ 0 h 225468"/>
                  <a:gd name="connsiteX0" fmla="*/ 0 w 76200"/>
                  <a:gd name="connsiteY0" fmla="*/ 225468 h 225468"/>
                  <a:gd name="connsiteX1" fmla="*/ 76200 w 76200"/>
                  <a:gd name="connsiteY1" fmla="*/ 0 h 22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00" h="225468">
                    <a:moveTo>
                      <a:pt x="0" y="225468"/>
                    </a:moveTo>
                    <a:lnTo>
                      <a:pt x="76200" y="0"/>
                    </a:ln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7" name="Freeform 38"/>
              <p:cNvSpPr>
                <a:spLocks/>
              </p:cNvSpPr>
              <p:nvPr/>
            </p:nvSpPr>
            <p:spPr bwMode="auto">
              <a:xfrm>
                <a:off x="2652029" y="5899630"/>
                <a:ext cx="624571" cy="3487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6" y="0"/>
                  </a:cxn>
                  <a:cxn ang="0">
                    <a:pos x="206" y="187"/>
                  </a:cxn>
                </a:cxnLst>
                <a:rect l="0" t="0" r="r" b="b"/>
                <a:pathLst>
                  <a:path w="206" h="187">
                    <a:moveTo>
                      <a:pt x="0" y="0"/>
                    </a:moveTo>
                    <a:lnTo>
                      <a:pt x="206" y="0"/>
                    </a:lnTo>
                    <a:lnTo>
                      <a:pt x="206" y="187"/>
                    </a:ln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81" name="Group 1661"/>
              <p:cNvGrpSpPr/>
              <p:nvPr/>
            </p:nvGrpSpPr>
            <p:grpSpPr>
              <a:xfrm>
                <a:off x="2751737" y="6274343"/>
                <a:ext cx="252254" cy="126717"/>
                <a:chOff x="1611313" y="3284488"/>
                <a:chExt cx="360363" cy="181025"/>
              </a:xfrm>
            </p:grpSpPr>
            <p:grpSp>
              <p:nvGrpSpPr>
                <p:cNvPr id="1582" name="Group 29"/>
                <p:cNvGrpSpPr>
                  <a:grpSpLocks/>
                </p:cNvGrpSpPr>
                <p:nvPr/>
              </p:nvGrpSpPr>
              <p:grpSpPr bwMode="auto">
                <a:xfrm>
                  <a:off x="1611313" y="3284538"/>
                  <a:ext cx="360363" cy="180975"/>
                  <a:chOff x="1015" y="2069"/>
                  <a:chExt cx="227" cy="114"/>
                </a:xfrm>
              </p:grpSpPr>
              <p:sp>
                <p:nvSpPr>
                  <p:cNvPr id="1670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1015" y="2069"/>
                    <a:ext cx="22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71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1015" y="2069"/>
                    <a:ext cx="227" cy="114"/>
                  </a:xfrm>
                  <a:prstGeom prst="rect">
                    <a:avLst/>
                  </a:prstGeom>
                  <a:noFill/>
                  <a:ln w="8" cap="rnd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669" name="Rectangle 30"/>
                <p:cNvSpPr>
                  <a:spLocks noChangeArrowheads="1"/>
                </p:cNvSpPr>
                <p:nvPr/>
              </p:nvSpPr>
              <p:spPr bwMode="auto">
                <a:xfrm>
                  <a:off x="1744299" y="3284488"/>
                  <a:ext cx="98471" cy="1758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i="1" dirty="0" err="1" smtClean="0">
                      <a:solidFill>
                        <a:srgbClr val="000000"/>
                      </a:solidFill>
                      <a:cs typeface="Arial" pitchFamily="34" charset="0"/>
                    </a:rPr>
                    <a:t>cI</a:t>
                  </a:r>
                  <a:endParaRPr lang="en-US" sz="1100" dirty="0" smtClean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1583" name="Group 15"/>
              <p:cNvGrpSpPr>
                <a:grpSpLocks/>
              </p:cNvGrpSpPr>
              <p:nvPr/>
            </p:nvGrpSpPr>
            <p:grpSpPr bwMode="auto">
              <a:xfrm>
                <a:off x="2145272" y="5824534"/>
                <a:ext cx="274479" cy="148908"/>
                <a:chOff x="480" y="1766"/>
                <a:chExt cx="247" cy="134"/>
              </a:xfrm>
            </p:grpSpPr>
            <p:sp>
              <p:nvSpPr>
                <p:cNvPr id="1666" name="Oval 13"/>
                <p:cNvSpPr>
                  <a:spLocks noChangeArrowheads="1"/>
                </p:cNvSpPr>
                <p:nvPr/>
              </p:nvSpPr>
              <p:spPr bwMode="auto">
                <a:xfrm>
                  <a:off x="480" y="1766"/>
                  <a:ext cx="247" cy="134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7" name="Oval 14"/>
                <p:cNvSpPr>
                  <a:spLocks noChangeArrowheads="1"/>
                </p:cNvSpPr>
                <p:nvPr/>
              </p:nvSpPr>
              <p:spPr bwMode="auto">
                <a:xfrm>
                  <a:off x="480" y="1766"/>
                  <a:ext cx="247" cy="134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700" name="Line 37"/>
              <p:cNvSpPr>
                <a:spLocks noChangeShapeType="1"/>
              </p:cNvSpPr>
              <p:nvPr/>
            </p:nvSpPr>
            <p:spPr bwMode="auto">
              <a:xfrm>
                <a:off x="3136985" y="6236495"/>
                <a:ext cx="88973" cy="1111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1" name="Freeform 38"/>
              <p:cNvSpPr>
                <a:spLocks/>
              </p:cNvSpPr>
              <p:nvPr/>
            </p:nvSpPr>
            <p:spPr bwMode="auto">
              <a:xfrm>
                <a:off x="2941478" y="6059499"/>
                <a:ext cx="241165" cy="1650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6" y="0"/>
                  </a:cxn>
                  <a:cxn ang="0">
                    <a:pos x="206" y="187"/>
                  </a:cxn>
                </a:cxnLst>
                <a:rect l="0" t="0" r="r" b="b"/>
                <a:pathLst>
                  <a:path w="206" h="187">
                    <a:moveTo>
                      <a:pt x="0" y="0"/>
                    </a:moveTo>
                    <a:lnTo>
                      <a:pt x="206" y="0"/>
                    </a:lnTo>
                    <a:lnTo>
                      <a:pt x="206" y="187"/>
                    </a:ln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84" name="Group 1660"/>
              <p:cNvGrpSpPr/>
              <p:nvPr/>
            </p:nvGrpSpPr>
            <p:grpSpPr>
              <a:xfrm>
                <a:off x="2156385" y="6272209"/>
                <a:ext cx="252254" cy="127758"/>
                <a:chOff x="777875" y="3281415"/>
                <a:chExt cx="360363" cy="182510"/>
              </a:xfrm>
            </p:grpSpPr>
            <p:grpSp>
              <p:nvGrpSpPr>
                <p:cNvPr id="1585" name="Group 22"/>
                <p:cNvGrpSpPr>
                  <a:grpSpLocks/>
                </p:cNvGrpSpPr>
                <p:nvPr/>
              </p:nvGrpSpPr>
              <p:grpSpPr bwMode="auto">
                <a:xfrm>
                  <a:off x="777875" y="3282950"/>
                  <a:ext cx="360363" cy="180975"/>
                  <a:chOff x="490" y="2068"/>
                  <a:chExt cx="227" cy="114"/>
                </a:xfrm>
              </p:grpSpPr>
              <p:sp>
                <p:nvSpPr>
                  <p:cNvPr id="167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2068"/>
                    <a:ext cx="22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75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490" y="2068"/>
                    <a:ext cx="227" cy="114"/>
                  </a:xfrm>
                  <a:prstGeom prst="rect">
                    <a:avLst/>
                  </a:prstGeom>
                  <a:noFill/>
                  <a:ln w="3175" cap="rnd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673" name="Rectangle 23"/>
                <p:cNvSpPr>
                  <a:spLocks noChangeArrowheads="1"/>
                </p:cNvSpPr>
                <p:nvPr/>
              </p:nvSpPr>
              <p:spPr bwMode="auto">
                <a:xfrm>
                  <a:off x="834974" y="3281415"/>
                  <a:ext cx="254192" cy="175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i="1" dirty="0" err="1" smtClean="0">
                      <a:solidFill>
                        <a:srgbClr val="000000"/>
                      </a:solidFill>
                      <a:cs typeface="Arial" pitchFamily="34" charset="0"/>
                    </a:rPr>
                    <a:t>luxR</a:t>
                  </a:r>
                  <a:endParaRPr lang="en-US" sz="1100" dirty="0" smtClean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1586" name="Group 15"/>
              <p:cNvGrpSpPr>
                <a:grpSpLocks/>
              </p:cNvGrpSpPr>
              <p:nvPr/>
            </p:nvGrpSpPr>
            <p:grpSpPr bwMode="auto">
              <a:xfrm>
                <a:off x="2743200" y="5988839"/>
                <a:ext cx="274479" cy="148908"/>
                <a:chOff x="480" y="1766"/>
                <a:chExt cx="247" cy="134"/>
              </a:xfrm>
            </p:grpSpPr>
            <p:sp>
              <p:nvSpPr>
                <p:cNvPr id="1695" name="Oval 13"/>
                <p:cNvSpPr>
                  <a:spLocks noChangeArrowheads="1"/>
                </p:cNvSpPr>
                <p:nvPr/>
              </p:nvSpPr>
              <p:spPr bwMode="auto">
                <a:xfrm>
                  <a:off x="480" y="1766"/>
                  <a:ext cx="247" cy="134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6" name="Oval 14"/>
                <p:cNvSpPr>
                  <a:spLocks noChangeArrowheads="1"/>
                </p:cNvSpPr>
                <p:nvPr/>
              </p:nvSpPr>
              <p:spPr bwMode="auto">
                <a:xfrm>
                  <a:off x="480" y="1766"/>
                  <a:ext cx="247" cy="134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702" name="Oval 176"/>
              <p:cNvSpPr>
                <a:spLocks noChangeAspect="1" noChangeArrowheads="1"/>
              </p:cNvSpPr>
              <p:nvPr/>
            </p:nvSpPr>
            <p:spPr bwMode="auto">
              <a:xfrm>
                <a:off x="1890632" y="5990658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03" name="Oval 176"/>
              <p:cNvSpPr>
                <a:spLocks noChangeAspect="1" noChangeArrowheads="1"/>
              </p:cNvSpPr>
              <p:nvPr/>
            </p:nvSpPr>
            <p:spPr bwMode="auto">
              <a:xfrm>
                <a:off x="2045487" y="5818244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04" name="Oval 176"/>
              <p:cNvSpPr>
                <a:spLocks noChangeAspect="1" noChangeArrowheads="1"/>
              </p:cNvSpPr>
              <p:nvPr/>
            </p:nvSpPr>
            <p:spPr bwMode="auto">
              <a:xfrm>
                <a:off x="1981200" y="5744142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05" name="Oval 176"/>
              <p:cNvSpPr>
                <a:spLocks noChangeAspect="1" noChangeArrowheads="1"/>
              </p:cNvSpPr>
              <p:nvPr/>
            </p:nvSpPr>
            <p:spPr bwMode="auto">
              <a:xfrm>
                <a:off x="1828800" y="5818244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06" name="Oval 176"/>
              <p:cNvSpPr>
                <a:spLocks noChangeAspect="1" noChangeArrowheads="1"/>
              </p:cNvSpPr>
              <p:nvPr/>
            </p:nvSpPr>
            <p:spPr bwMode="auto">
              <a:xfrm>
                <a:off x="1814582" y="5918262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07" name="Oval 176"/>
              <p:cNvSpPr>
                <a:spLocks noChangeAspect="1" noChangeArrowheads="1"/>
              </p:cNvSpPr>
              <p:nvPr/>
            </p:nvSpPr>
            <p:spPr bwMode="auto">
              <a:xfrm>
                <a:off x="1800364" y="6018280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08" name="Oval 176"/>
              <p:cNvSpPr>
                <a:spLocks noChangeAspect="1" noChangeArrowheads="1"/>
              </p:cNvSpPr>
              <p:nvPr/>
            </p:nvSpPr>
            <p:spPr bwMode="auto">
              <a:xfrm>
                <a:off x="2133600" y="5839681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09" name="Oval 176"/>
              <p:cNvSpPr>
                <a:spLocks noChangeAspect="1" noChangeArrowheads="1"/>
              </p:cNvSpPr>
              <p:nvPr/>
            </p:nvSpPr>
            <p:spPr bwMode="auto">
              <a:xfrm>
                <a:off x="1981200" y="5936457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10" name="Oval 176"/>
              <p:cNvSpPr>
                <a:spLocks noChangeAspect="1" noChangeArrowheads="1"/>
              </p:cNvSpPr>
              <p:nvPr/>
            </p:nvSpPr>
            <p:spPr bwMode="auto">
              <a:xfrm>
                <a:off x="1940791" y="5867400"/>
                <a:ext cx="40409" cy="4915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15" name="Freeform 62"/>
              <p:cNvSpPr>
                <a:spLocks/>
              </p:cNvSpPr>
              <p:nvPr/>
            </p:nvSpPr>
            <p:spPr bwMode="auto">
              <a:xfrm>
                <a:off x="3392598" y="5867400"/>
                <a:ext cx="381000" cy="304800"/>
              </a:xfrm>
              <a:custGeom>
                <a:avLst/>
                <a:gdLst/>
                <a:ahLst/>
                <a:cxnLst>
                  <a:cxn ang="0">
                    <a:pos x="195" y="54"/>
                  </a:cxn>
                  <a:cxn ang="0">
                    <a:pos x="228" y="24"/>
                  </a:cxn>
                  <a:cxn ang="0">
                    <a:pos x="251" y="79"/>
                  </a:cxn>
                  <a:cxn ang="0">
                    <a:pos x="329" y="45"/>
                  </a:cxn>
                  <a:cxn ang="0">
                    <a:pos x="312" y="96"/>
                  </a:cxn>
                  <a:cxn ang="0">
                    <a:pos x="393" y="102"/>
                  </a:cxn>
                  <a:cxn ang="0">
                    <a:pos x="340" y="143"/>
                  </a:cxn>
                  <a:cxn ang="0">
                    <a:pos x="416" y="158"/>
                  </a:cxn>
                  <a:cxn ang="0">
                    <a:pos x="352" y="189"/>
                  </a:cxn>
                  <a:cxn ang="0">
                    <a:pos x="391" y="219"/>
                  </a:cxn>
                  <a:cxn ang="0">
                    <a:pos x="323" y="224"/>
                  </a:cxn>
                  <a:cxn ang="0">
                    <a:pos x="321" y="265"/>
                  </a:cxn>
                  <a:cxn ang="0">
                    <a:pos x="271" y="223"/>
                  </a:cxn>
                  <a:cxn ang="0">
                    <a:pos x="248" y="242"/>
                  </a:cxn>
                  <a:cxn ang="0">
                    <a:pos x="226" y="213"/>
                  </a:cxn>
                  <a:cxn ang="0">
                    <a:pos x="192" y="231"/>
                  </a:cxn>
                  <a:cxn ang="0">
                    <a:pos x="181" y="196"/>
                  </a:cxn>
                  <a:cxn ang="0">
                    <a:pos x="128" y="213"/>
                  </a:cxn>
                  <a:cxn ang="0">
                    <a:pos x="134" y="176"/>
                  </a:cxn>
                  <a:cxn ang="0">
                    <a:pos x="52" y="192"/>
                  </a:cxn>
                  <a:cxn ang="0">
                    <a:pos x="100" y="151"/>
                  </a:cxn>
                  <a:cxn ang="0">
                    <a:pos x="64" y="139"/>
                  </a:cxn>
                  <a:cxn ang="0">
                    <a:pos x="89" y="116"/>
                  </a:cxn>
                  <a:cxn ang="0">
                    <a:pos x="0" y="82"/>
                  </a:cxn>
                  <a:cxn ang="0">
                    <a:pos x="100" y="81"/>
                  </a:cxn>
                  <a:cxn ang="0">
                    <a:pos x="69" y="39"/>
                  </a:cxn>
                  <a:cxn ang="0">
                    <a:pos x="136" y="71"/>
                  </a:cxn>
                  <a:cxn ang="0">
                    <a:pos x="131" y="0"/>
                  </a:cxn>
                  <a:cxn ang="0">
                    <a:pos x="195" y="54"/>
                  </a:cxn>
                </a:cxnLst>
                <a:rect l="0" t="0" r="r" b="b"/>
                <a:pathLst>
                  <a:path w="416" h="265">
                    <a:moveTo>
                      <a:pt x="195" y="54"/>
                    </a:moveTo>
                    <a:lnTo>
                      <a:pt x="228" y="24"/>
                    </a:lnTo>
                    <a:lnTo>
                      <a:pt x="251" y="79"/>
                    </a:lnTo>
                    <a:lnTo>
                      <a:pt x="329" y="45"/>
                    </a:lnTo>
                    <a:lnTo>
                      <a:pt x="312" y="96"/>
                    </a:lnTo>
                    <a:lnTo>
                      <a:pt x="393" y="102"/>
                    </a:lnTo>
                    <a:lnTo>
                      <a:pt x="340" y="143"/>
                    </a:lnTo>
                    <a:lnTo>
                      <a:pt x="416" y="158"/>
                    </a:lnTo>
                    <a:lnTo>
                      <a:pt x="352" y="189"/>
                    </a:lnTo>
                    <a:lnTo>
                      <a:pt x="391" y="219"/>
                    </a:lnTo>
                    <a:lnTo>
                      <a:pt x="323" y="224"/>
                    </a:lnTo>
                    <a:lnTo>
                      <a:pt x="321" y="265"/>
                    </a:lnTo>
                    <a:lnTo>
                      <a:pt x="271" y="223"/>
                    </a:lnTo>
                    <a:lnTo>
                      <a:pt x="248" y="242"/>
                    </a:lnTo>
                    <a:lnTo>
                      <a:pt x="226" y="213"/>
                    </a:lnTo>
                    <a:lnTo>
                      <a:pt x="192" y="231"/>
                    </a:lnTo>
                    <a:lnTo>
                      <a:pt x="181" y="196"/>
                    </a:lnTo>
                    <a:lnTo>
                      <a:pt x="128" y="213"/>
                    </a:lnTo>
                    <a:lnTo>
                      <a:pt x="134" y="176"/>
                    </a:lnTo>
                    <a:lnTo>
                      <a:pt x="52" y="192"/>
                    </a:lnTo>
                    <a:lnTo>
                      <a:pt x="100" y="151"/>
                    </a:lnTo>
                    <a:lnTo>
                      <a:pt x="64" y="139"/>
                    </a:lnTo>
                    <a:lnTo>
                      <a:pt x="89" y="116"/>
                    </a:lnTo>
                    <a:lnTo>
                      <a:pt x="0" y="82"/>
                    </a:lnTo>
                    <a:lnTo>
                      <a:pt x="100" y="81"/>
                    </a:lnTo>
                    <a:lnTo>
                      <a:pt x="69" y="39"/>
                    </a:lnTo>
                    <a:lnTo>
                      <a:pt x="136" y="71"/>
                    </a:lnTo>
                    <a:lnTo>
                      <a:pt x="131" y="0"/>
                    </a:lnTo>
                    <a:lnTo>
                      <a:pt x="195" y="5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87" name="Group 1687"/>
              <p:cNvGrpSpPr/>
              <p:nvPr/>
            </p:nvGrpSpPr>
            <p:grpSpPr>
              <a:xfrm>
                <a:off x="3328392" y="6274388"/>
                <a:ext cx="252254" cy="126682"/>
                <a:chOff x="1611313" y="3284538"/>
                <a:chExt cx="360363" cy="180975"/>
              </a:xfrm>
            </p:grpSpPr>
            <p:grpSp>
              <p:nvGrpSpPr>
                <p:cNvPr id="1588" name="Group 29"/>
                <p:cNvGrpSpPr>
                  <a:grpSpLocks/>
                </p:cNvGrpSpPr>
                <p:nvPr/>
              </p:nvGrpSpPr>
              <p:grpSpPr bwMode="auto">
                <a:xfrm>
                  <a:off x="1611313" y="3284538"/>
                  <a:ext cx="360363" cy="180975"/>
                  <a:chOff x="1015" y="2069"/>
                  <a:chExt cx="227" cy="114"/>
                </a:xfrm>
              </p:grpSpPr>
              <p:sp>
                <p:nvSpPr>
                  <p:cNvPr id="1691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1015" y="2069"/>
                    <a:ext cx="227" cy="11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692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1015" y="2069"/>
                    <a:ext cx="227" cy="114"/>
                  </a:xfrm>
                  <a:prstGeom prst="rect">
                    <a:avLst/>
                  </a:prstGeom>
                  <a:noFill/>
                  <a:ln w="8" cap="rnd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40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1690" name="Rectangle 30"/>
                <p:cNvSpPr>
                  <a:spLocks noChangeArrowheads="1"/>
                </p:cNvSpPr>
                <p:nvPr/>
              </p:nvSpPr>
              <p:spPr bwMode="auto">
                <a:xfrm>
                  <a:off x="1692107" y="3287889"/>
                  <a:ext cx="196940" cy="1758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i="1" dirty="0" err="1" smtClean="0">
                      <a:solidFill>
                        <a:srgbClr val="000000"/>
                      </a:solidFill>
                      <a:cs typeface="Arial" pitchFamily="34" charset="0"/>
                    </a:rPr>
                    <a:t>gfp</a:t>
                  </a:r>
                  <a:endParaRPr lang="en-US" sz="1100" dirty="0" smtClean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1719" name="Rectangle 1718"/>
          <p:cNvSpPr/>
          <p:nvPr/>
        </p:nvSpPr>
        <p:spPr>
          <a:xfrm>
            <a:off x="0" y="914400"/>
            <a:ext cx="4572000" cy="2895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20" name="Rectangle 1719"/>
          <p:cNvSpPr/>
          <p:nvPr/>
        </p:nvSpPr>
        <p:spPr>
          <a:xfrm>
            <a:off x="0" y="3886200"/>
            <a:ext cx="4572000" cy="2895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9" grpId="0" animBg="1"/>
      <p:bldP spid="17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2"/>
          <p:cNvSpPr>
            <a:spLocks/>
          </p:cNvSpPr>
          <p:nvPr/>
        </p:nvSpPr>
        <p:spPr bwMode="auto">
          <a:xfrm>
            <a:off x="228600" y="914400"/>
            <a:ext cx="441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900" b="1" u="sng" dirty="0" smtClean="0">
                <a:solidFill>
                  <a:srgbClr val="000000"/>
                </a:solidFill>
                <a:latin typeface="Times New Roman" pitchFamily="18" charset="0"/>
              </a:rPr>
              <a:t>Problem:</a:t>
            </a:r>
            <a:r>
              <a:rPr lang="en-US" sz="19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Most existing cancer therapies are </a:t>
            </a:r>
            <a:r>
              <a:rPr lang="en-US" sz="1900" dirty="0" smtClean="0">
                <a:solidFill>
                  <a:srgbClr val="FF0000"/>
                </a:solidFill>
                <a:latin typeface="Times New Roman" pitchFamily="18" charset="0"/>
              </a:rPr>
              <a:t>not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900" dirty="0" smtClean="0">
                <a:solidFill>
                  <a:srgbClr val="FF0000"/>
                </a:solidFill>
                <a:latin typeface="Times New Roman" pitchFamily="18" charset="0"/>
              </a:rPr>
              <a:t>specific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 enough and result in significant collateral damage.</a:t>
            </a:r>
          </a:p>
        </p:txBody>
      </p: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2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Cancer therapy: decipher the </a:t>
            </a:r>
            <a:r>
              <a:rPr lang="en-US" sz="3600" dirty="0" err="1" smtClean="0"/>
              <a:t>transcriptome</a:t>
            </a:r>
            <a:endParaRPr lang="en-US" sz="3600" dirty="0" smtClean="0"/>
          </a:p>
        </p:txBody>
      </p:sp>
      <p:sp>
        <p:nvSpPr>
          <p:cNvPr id="45" name="Rectangle 44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solidFill>
                  <a:prstClr val="black"/>
                </a:solidFill>
              </a:rPr>
              <a:t>http://content.hccfl.edu/facultyinfo/ckasper/humanreproduction.html</a:t>
            </a:r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2" name="Group 47"/>
          <p:cNvGrpSpPr/>
          <p:nvPr/>
        </p:nvGrpSpPr>
        <p:grpSpPr>
          <a:xfrm>
            <a:off x="4752375" y="2438400"/>
            <a:ext cx="4495800" cy="4190998"/>
            <a:chOff x="4648200" y="2438400"/>
            <a:chExt cx="4495800" cy="4190998"/>
          </a:xfrm>
        </p:grpSpPr>
        <p:pic>
          <p:nvPicPr>
            <p:cNvPr id="2553866" name="Picture 10" descr="http://www.hccfl.edu/facultyinfo/ckasper/images/52391E6CCD12440FAE1D8F2B82989228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t="2899" r="11304" b="7246"/>
            <a:stretch>
              <a:fillRect/>
            </a:stretch>
          </p:blipFill>
          <p:spPr bwMode="auto">
            <a:xfrm flipH="1">
              <a:off x="4800600" y="2590800"/>
              <a:ext cx="4343400" cy="3886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46" name="Rectangle 45"/>
            <p:cNvSpPr/>
            <p:nvPr/>
          </p:nvSpPr>
          <p:spPr>
            <a:xfrm>
              <a:off x="4648200" y="2438400"/>
              <a:ext cx="236316" cy="4170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5400000">
              <a:off x="6858000" y="4343399"/>
              <a:ext cx="228599" cy="434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51"/>
          <p:cNvGrpSpPr>
            <a:grpSpLocks noChangeAspect="1"/>
          </p:cNvGrpSpPr>
          <p:nvPr/>
        </p:nvGrpSpPr>
        <p:grpSpPr>
          <a:xfrm>
            <a:off x="7052733" y="2521261"/>
            <a:ext cx="219456" cy="396557"/>
            <a:chOff x="7086600" y="2476104"/>
            <a:chExt cx="274320" cy="495696"/>
          </a:xfrm>
        </p:grpSpPr>
        <p:sp>
          <p:nvSpPr>
            <p:cNvPr id="49" name="Rectangle 48"/>
            <p:cNvSpPr/>
            <p:nvPr/>
          </p:nvSpPr>
          <p:spPr>
            <a:xfrm>
              <a:off x="7191756" y="2743200"/>
              <a:ext cx="64008" cy="2286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Block Arc 49"/>
            <p:cNvSpPr/>
            <p:nvPr/>
          </p:nvSpPr>
          <p:spPr>
            <a:xfrm flipV="1">
              <a:off x="7086600" y="2476104"/>
              <a:ext cx="274320" cy="304800"/>
            </a:xfrm>
            <a:prstGeom prst="blockArc">
              <a:avLst>
                <a:gd name="adj1" fmla="val 10946737"/>
                <a:gd name="adj2" fmla="val 0"/>
                <a:gd name="adj3" fmla="val 25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52"/>
          <p:cNvGrpSpPr>
            <a:grpSpLocks noChangeAspect="1"/>
          </p:cNvGrpSpPr>
          <p:nvPr/>
        </p:nvGrpSpPr>
        <p:grpSpPr>
          <a:xfrm>
            <a:off x="7574280" y="2501506"/>
            <a:ext cx="219456" cy="396557"/>
            <a:chOff x="7086600" y="2476104"/>
            <a:chExt cx="274320" cy="495696"/>
          </a:xfrm>
        </p:grpSpPr>
        <p:sp>
          <p:nvSpPr>
            <p:cNvPr id="54" name="Rectangle 53"/>
            <p:cNvSpPr/>
            <p:nvPr/>
          </p:nvSpPr>
          <p:spPr>
            <a:xfrm>
              <a:off x="7191756" y="2743200"/>
              <a:ext cx="64008" cy="2286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Block Arc 54"/>
            <p:cNvSpPr/>
            <p:nvPr/>
          </p:nvSpPr>
          <p:spPr>
            <a:xfrm flipV="1">
              <a:off x="7086600" y="2476104"/>
              <a:ext cx="274320" cy="304800"/>
            </a:xfrm>
            <a:prstGeom prst="blockArc">
              <a:avLst>
                <a:gd name="adj1" fmla="val 10946737"/>
                <a:gd name="adj2" fmla="val 0"/>
                <a:gd name="adj3" fmla="val 25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5"/>
          <p:cNvGrpSpPr>
            <a:grpSpLocks noChangeAspect="1"/>
          </p:cNvGrpSpPr>
          <p:nvPr/>
        </p:nvGrpSpPr>
        <p:grpSpPr>
          <a:xfrm>
            <a:off x="8084649" y="2614366"/>
            <a:ext cx="219456" cy="396557"/>
            <a:chOff x="7086600" y="2476104"/>
            <a:chExt cx="274320" cy="495696"/>
          </a:xfrm>
        </p:grpSpPr>
        <p:sp>
          <p:nvSpPr>
            <p:cNvPr id="57" name="Rectangle 56"/>
            <p:cNvSpPr/>
            <p:nvPr/>
          </p:nvSpPr>
          <p:spPr>
            <a:xfrm>
              <a:off x="7191756" y="2743200"/>
              <a:ext cx="64008" cy="2286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Block Arc 57"/>
            <p:cNvSpPr/>
            <p:nvPr/>
          </p:nvSpPr>
          <p:spPr>
            <a:xfrm flipV="1">
              <a:off x="7086600" y="2476104"/>
              <a:ext cx="274320" cy="304800"/>
            </a:xfrm>
            <a:prstGeom prst="blockArc">
              <a:avLst>
                <a:gd name="adj1" fmla="val 10946737"/>
                <a:gd name="adj2" fmla="val 0"/>
                <a:gd name="adj3" fmla="val 25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553860" name="Picture 4" descr="http://www.welgeninc.com/images/lentivirusV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914400"/>
            <a:ext cx="994459" cy="994459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228600" y="6096000"/>
            <a:ext cx="406713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900" b="1" u="sng" dirty="0" smtClean="0">
                <a:solidFill>
                  <a:srgbClr val="000000"/>
                </a:solidFill>
                <a:latin typeface="Times New Roman" pitchFamily="18" charset="0"/>
              </a:rPr>
              <a:t>Note:</a:t>
            </a:r>
            <a:r>
              <a:rPr lang="en-US" sz="19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Also, non-clinical applications</a:t>
            </a:r>
            <a:endParaRPr lang="en-US" sz="19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4824926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900" b="1" u="sng" dirty="0" smtClean="0">
                <a:solidFill>
                  <a:srgbClr val="000000"/>
                </a:solidFill>
                <a:latin typeface="Times New Roman" pitchFamily="18" charset="0"/>
              </a:rPr>
              <a:t>Main novelty:</a:t>
            </a:r>
            <a:r>
              <a:rPr lang="en-US" sz="19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A therapeutic agent that carries an </a:t>
            </a:r>
            <a:r>
              <a:rPr lang="en-US" sz="1900" dirty="0" err="1" smtClean="0">
                <a:solidFill>
                  <a:srgbClr val="FF0000"/>
                </a:solidFill>
                <a:latin typeface="Times New Roman" pitchFamily="18" charset="0"/>
              </a:rPr>
              <a:t>RNAi</a:t>
            </a:r>
            <a:r>
              <a:rPr lang="en-US" sz="1900" dirty="0" smtClean="0">
                <a:solidFill>
                  <a:srgbClr val="FF0000"/>
                </a:solidFill>
                <a:latin typeface="Times New Roman" pitchFamily="18" charset="0"/>
              </a:rPr>
              <a:t> based logic circuit 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that can respond to a target gene expression profile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28600" y="3261464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900" b="1" u="sng" dirty="0" smtClean="0">
                <a:solidFill>
                  <a:srgbClr val="000000"/>
                </a:solidFill>
                <a:latin typeface="Times New Roman" pitchFamily="18" charset="0"/>
              </a:rPr>
              <a:t>Approach: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b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(1) a “</a:t>
            </a:r>
            <a:r>
              <a:rPr lang="en-US" sz="1900" dirty="0" smtClean="0">
                <a:solidFill>
                  <a:srgbClr val="FF0000"/>
                </a:solidFill>
                <a:latin typeface="Times New Roman" pitchFamily="18" charset="0"/>
              </a:rPr>
              <a:t>smart virus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” infects a cell, </a:t>
            </a:r>
            <a:b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(2) </a:t>
            </a:r>
            <a:r>
              <a:rPr lang="en-US" sz="1900" dirty="0" smtClean="0">
                <a:solidFill>
                  <a:srgbClr val="FF0000"/>
                </a:solidFill>
                <a:latin typeface="Times New Roman" pitchFamily="18" charset="0"/>
              </a:rPr>
              <a:t>computes 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whether the </a:t>
            </a:r>
            <a:r>
              <a:rPr lang="en-US" sz="1900" dirty="0" err="1" smtClean="0">
                <a:solidFill>
                  <a:srgbClr val="000000"/>
                </a:solidFill>
                <a:latin typeface="Times New Roman" pitchFamily="18" charset="0"/>
              </a:rPr>
              <a:t>transcriptome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is indicative of cancer, and if so, </a:t>
            </a:r>
            <a:b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(3) </a:t>
            </a:r>
            <a:r>
              <a:rPr lang="en-US" sz="1900" dirty="0" smtClean="0">
                <a:solidFill>
                  <a:srgbClr val="FF0000"/>
                </a:solidFill>
                <a:latin typeface="Times New Roman" pitchFamily="18" charset="0"/>
              </a:rPr>
              <a:t>decides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 to destroy the cell </a:t>
            </a:r>
            <a:endParaRPr lang="en-US" sz="19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28600" y="1990390"/>
            <a:ext cx="4495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900" b="1" u="sng" dirty="0" smtClean="0">
                <a:solidFill>
                  <a:srgbClr val="000000"/>
                </a:solidFill>
                <a:latin typeface="Times New Roman" pitchFamily="18" charset="0"/>
              </a:rPr>
              <a:t>Goal:</a:t>
            </a:r>
            <a:r>
              <a:rPr lang="en-US" sz="19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Develop an adaptable, effective and highly specific cancer therapy that evaluates </a:t>
            </a:r>
            <a:r>
              <a:rPr lang="en-US" sz="1900" dirty="0" smtClean="0">
                <a:solidFill>
                  <a:srgbClr val="FF0000"/>
                </a:solidFill>
                <a:latin typeface="Times New Roman" pitchFamily="18" charset="0"/>
              </a:rPr>
              <a:t>internal cell state 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</a:rPr>
              <a:t>using combinatorial logic</a:t>
            </a:r>
            <a:endParaRPr lang="en-US" sz="19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025E-6 L 0.05816 0.01989 L 0.08525 0.06082 L 0.09393 0.1163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53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93 0.11633 C 0.09393 0.11633 0.10191 0.11864 0.10261 0.11957 C 0.10348 0.12072 0.1033 0.1228 0.10382 0.12442 C 0.10556 0.12928 0.10712 0.1339 0.11007 0.1376 C 0.11233 0.14662 0.1125 0.15032 0.11858 0.15564 C 0.12014 0.16166 0.12101 0.16489 0.1224 0.17044 C 0.12275 0.17206 0.12362 0.17553 0.12362 0.17553 C 0.12153 0.19473 0.1191 0.20259 0.11129 0.21832 C 0.10851 0.2241 0.10903 0.22179 0.10747 0.22803 C 0.1066 0.23127 0.10504 0.23797 0.10504 0.23797 C 0.10591 0.25301 0.10539 0.26226 0.11129 0.27405 C 0.11303 0.28122 0.11563 0.28654 0.11737 0.29394 C 0.11771 0.29556 0.11858 0.2988 0.11858 0.2988 C 0.11771 0.31614 0.1165 0.34505 0.10382 0.35638 C 0.1007 0.3691 0.10539 0.35361 0.09896 0.36448 C 0.0981 0.36587 0.09844 0.36795 0.09775 0.36957 C 0.09705 0.37095 0.09601 0.37165 0.09514 0.3728 C 0.09185 0.38622 0.09653 0.3698 0.0915 0.38113 C 0.08976 0.38506 0.08924 0.38899 0.08664 0.39246 " pathEditMode="relative" ptsTypes="ffffffffffffffffffA">
                                      <p:cBhvr>
                                        <p:cTn id="14" dur="3000" fill="hold"/>
                                        <p:tgtEl>
                                          <p:spTgt spid="2553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iGEM_Them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port presentatio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41tgp_figure_blue 1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99CC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8AB9"/>
        </a:accent6>
        <a:hlink>
          <a:srgbClr val="7648EA"/>
        </a:hlink>
        <a:folHlink>
          <a:srgbClr val="DFAE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1tgp_figure_blue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4CA491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B2CFC7"/>
        </a:accent5>
        <a:accent6>
          <a:srgbClr val="CD9E49"/>
        </a:accent6>
        <a:hlink>
          <a:srgbClr val="576CD5"/>
        </a:hlink>
        <a:folHlink>
          <a:srgbClr val="D872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1tgp_figure_blue 3">
        <a:dk1>
          <a:srgbClr val="0F1A81"/>
        </a:dk1>
        <a:lt1>
          <a:srgbClr val="FFFFFF"/>
        </a:lt1>
        <a:dk2>
          <a:srgbClr val="175B5B"/>
        </a:dk2>
        <a:lt2>
          <a:srgbClr val="DDDDDD"/>
        </a:lt2>
        <a:accent1>
          <a:srgbClr val="A4C226"/>
        </a:accent1>
        <a:accent2>
          <a:srgbClr val="6CA5D8"/>
        </a:accent2>
        <a:accent3>
          <a:srgbClr val="FFFFFF"/>
        </a:accent3>
        <a:accent4>
          <a:srgbClr val="0B146D"/>
        </a:accent4>
        <a:accent5>
          <a:srgbClr val="CFDDAC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iGEM_Them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4108</TotalTime>
  <Words>1385</Words>
  <Application>Microsoft Office PowerPoint</Application>
  <PresentationFormat>On-screen Show (4:3)</PresentationFormat>
  <Paragraphs>428</Paragraphs>
  <Slides>27</Slides>
  <Notes>19</Notes>
  <HiddenSlides>0</HiddenSlides>
  <MMClips>4</MMClips>
  <ScaleCrop>false</ScaleCrop>
  <HeadingPairs>
    <vt:vector size="6" baseType="variant">
      <vt:variant>
        <vt:lpstr>Theme</vt:lpstr>
      </vt:variant>
      <vt:variant>
        <vt:i4>23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5_Default Design</vt:lpstr>
      <vt:lpstr>10_Default Design</vt:lpstr>
      <vt:lpstr>report presentation</vt:lpstr>
      <vt:lpstr>Custom Design</vt:lpstr>
      <vt:lpstr>1_Custom Design</vt:lpstr>
      <vt:lpstr>2_Custom Design</vt:lpstr>
      <vt:lpstr>2_iGEM_Theme_1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3_iGEM_Theme_1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Photo Editor Photo</vt:lpstr>
      <vt:lpstr>Image</vt:lpstr>
      <vt:lpstr>Synthetic biology:  from parts to modules to systems</vt:lpstr>
      <vt:lpstr>Synthetic biology analogy: bio-bots</vt:lpstr>
      <vt:lpstr>Synthetic biology analogy: bio-bots</vt:lpstr>
      <vt:lpstr>Overview</vt:lpstr>
      <vt:lpstr>Genetic Building Block – Digital  Inverter</vt:lpstr>
      <vt:lpstr>PowerPoint Presentation</vt:lpstr>
      <vt:lpstr>Modules implemented in Weiss lab</vt:lpstr>
      <vt:lpstr>Modules implemented in Weiss lab</vt:lpstr>
      <vt:lpstr>Cancer therapy: decipher the transcriptome</vt:lpstr>
      <vt:lpstr>PowerPoint Presentation</vt:lpstr>
      <vt:lpstr>PowerPoint Presentation</vt:lpstr>
      <vt:lpstr>PowerPoint Presentation</vt:lpstr>
      <vt:lpstr>Artificial tissue homeostasis for β cells </vt:lpstr>
      <vt:lpstr>A self-timed genetic program for β cell differentiation</vt:lpstr>
      <vt:lpstr>PowerPoint Presentation</vt:lpstr>
      <vt:lpstr>PowerPoint Presentation</vt:lpstr>
      <vt:lpstr>Information processing: toggle switch</vt:lpstr>
      <vt:lpstr>Logic to regulate differentiation</vt:lpstr>
      <vt:lpstr>Artificial tissue homeostasis (version 0.2)</vt:lpstr>
      <vt:lpstr>Simulation of artificial tissue homeostasis</vt:lpstr>
      <vt:lpstr>System optimization</vt:lpstr>
      <vt:lpstr>Simulation of artificial tissue homeostasis</vt:lpstr>
      <vt:lpstr>PowerPoint Presentation</vt:lpstr>
      <vt:lpstr>PowerPoint Presentation</vt:lpstr>
      <vt:lpstr>Acknowledgments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Synthetic biology:  from modules to systems</dc:title>
  <dc:creator>Ron Weiss</dc:creator>
  <cp:lastModifiedBy>rweiss</cp:lastModifiedBy>
  <cp:revision>415</cp:revision>
  <dcterms:modified xsi:type="dcterms:W3CDTF">2010-08-19T04:18:02Z</dcterms:modified>
</cp:coreProperties>
</file>