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9"/>
  </p:notesMasterIdLst>
  <p:sldIdLst>
    <p:sldId id="272" r:id="rId2"/>
    <p:sldId id="258" r:id="rId3"/>
    <p:sldId id="260" r:id="rId4"/>
    <p:sldId id="262" r:id="rId5"/>
    <p:sldId id="264" r:id="rId6"/>
    <p:sldId id="265" r:id="rId7"/>
    <p:sldId id="266"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55" autoAdjust="0"/>
    <p:restoredTop sz="94667" autoAdjust="0"/>
  </p:normalViewPr>
  <p:slideViewPr>
    <p:cSldViewPr>
      <p:cViewPr varScale="1">
        <p:scale>
          <a:sx n="79" d="100"/>
          <a:sy n="79" d="100"/>
        </p:scale>
        <p:origin x="-149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189EC9-1251-4131-91D7-09E7B6B5B410}" type="datetimeFigureOut">
              <a:rPr lang="en-US" smtClean="0"/>
              <a:pPr/>
              <a:t>8/16/2009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E1CCE9-CE18-4E9E-86E6-B3926F993D6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E1CCE9-CE18-4E9E-86E6-B3926F993D6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E1CCE9-CE18-4E9E-86E6-B3926F993D66}"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AC0F7F5-0C2A-4E97-BF2C-7593680729F7}" type="datetimeFigureOut">
              <a:rPr lang="en-US" smtClean="0"/>
              <a:pPr/>
              <a:t>8/16/2009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24A08A9D-1142-4D70-9E9A-000E1708C2A9}"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C0F7F5-0C2A-4E97-BF2C-7593680729F7}" type="datetimeFigureOut">
              <a:rPr lang="en-US" smtClean="0"/>
              <a:pPr/>
              <a:t>8/16/2009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08A9D-1142-4D70-9E9A-000E1708C2A9}"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C0F7F5-0C2A-4E97-BF2C-7593680729F7}" type="datetimeFigureOut">
              <a:rPr lang="en-US" smtClean="0"/>
              <a:pPr/>
              <a:t>8/16/2009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08A9D-1142-4D70-9E9A-000E1708C2A9}"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AC0F7F5-0C2A-4E97-BF2C-7593680729F7}" type="datetimeFigureOut">
              <a:rPr lang="en-US" smtClean="0"/>
              <a:pPr/>
              <a:t>8/16/2009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08A9D-1142-4D70-9E9A-000E1708C2A9}"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AC0F7F5-0C2A-4E97-BF2C-7593680729F7}" type="datetimeFigureOut">
              <a:rPr lang="en-US" smtClean="0"/>
              <a:pPr/>
              <a:t>8/16/2009</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24A08A9D-1142-4D70-9E9A-000E1708C2A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AC0F7F5-0C2A-4E97-BF2C-7593680729F7}" type="datetimeFigureOut">
              <a:rPr lang="en-US" smtClean="0"/>
              <a:pPr/>
              <a:t>8/16/2009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08A9D-1142-4D70-9E9A-000E1708C2A9}"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AC0F7F5-0C2A-4E97-BF2C-7593680729F7}" type="datetimeFigureOut">
              <a:rPr lang="en-US" smtClean="0"/>
              <a:pPr/>
              <a:t>8/16/2009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A08A9D-1142-4D70-9E9A-000E1708C2A9}"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AC0F7F5-0C2A-4E97-BF2C-7593680729F7}" type="datetimeFigureOut">
              <a:rPr lang="en-US" smtClean="0"/>
              <a:pPr/>
              <a:t>8/16/2009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A08A9D-1142-4D70-9E9A-000E1708C2A9}"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C0F7F5-0C2A-4E97-BF2C-7593680729F7}" type="datetimeFigureOut">
              <a:rPr lang="en-US" smtClean="0"/>
              <a:pPr/>
              <a:t>8/16/2009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A08A9D-1142-4D70-9E9A-000E1708C2A9}"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AC0F7F5-0C2A-4E97-BF2C-7593680729F7}" type="datetimeFigureOut">
              <a:rPr lang="en-US" smtClean="0"/>
              <a:pPr/>
              <a:t>8/16/2009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08A9D-1142-4D70-9E9A-000E1708C2A9}"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AC0F7F5-0C2A-4E97-BF2C-7593680729F7}" type="datetimeFigureOut">
              <a:rPr lang="en-US" smtClean="0"/>
              <a:pPr/>
              <a:t>8/16/2009</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24A08A9D-1142-4D70-9E9A-000E1708C2A9}"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AC0F7F5-0C2A-4E97-BF2C-7593680729F7}" type="datetimeFigureOut">
              <a:rPr lang="en-US" smtClean="0"/>
              <a:pPr/>
              <a:t>8/16/2009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4A08A9D-1142-4D70-9E9A-000E1708C2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609600"/>
          </a:xfrm>
        </p:spPr>
        <p:txBody>
          <a:bodyPr>
            <a:noAutofit/>
          </a:bodyPr>
          <a:lstStyle/>
          <a:p>
            <a:pPr algn="ctr"/>
            <a:r>
              <a:rPr lang="en-US" sz="2800" b="1" dirty="0" smtClean="0">
                <a:solidFill>
                  <a:schemeClr val="tx1"/>
                </a:solidFill>
                <a:latin typeface="+mn-lt"/>
              </a:rPr>
              <a:t>Report from the Ghana Fabrication Laboratory</a:t>
            </a:r>
            <a:endParaRPr lang="en-US" sz="2800" b="1" dirty="0">
              <a:solidFill>
                <a:schemeClr val="tx1"/>
              </a:solidFill>
              <a:latin typeface="+mn-lt"/>
            </a:endParaRPr>
          </a:p>
        </p:txBody>
      </p:sp>
      <p:sp>
        <p:nvSpPr>
          <p:cNvPr id="3" name="Content Placeholder 2"/>
          <p:cNvSpPr>
            <a:spLocks noGrp="1"/>
          </p:cNvSpPr>
          <p:nvPr>
            <p:ph sz="quarter" idx="1"/>
          </p:nvPr>
        </p:nvSpPr>
        <p:spPr>
          <a:xfrm>
            <a:off x="533400" y="762000"/>
            <a:ext cx="8229600" cy="5562600"/>
          </a:xfrm>
        </p:spPr>
        <p:txBody>
          <a:bodyPr>
            <a:normAutofit/>
          </a:bodyPr>
          <a:lstStyle/>
          <a:p>
            <a:pPr>
              <a:buNone/>
            </a:pPr>
            <a:r>
              <a:rPr lang="en-US" sz="2800" dirty="0" smtClean="0"/>
              <a:t>	</a:t>
            </a:r>
            <a:r>
              <a:rPr lang="en-US" sz="2400" dirty="0" smtClean="0"/>
              <a:t>Presented at the Fifth International Fab Lab Forum and Symposium on Personal and Digital Fabrication in </a:t>
            </a:r>
            <a:r>
              <a:rPr lang="en-US" sz="2400" dirty="0" err="1" smtClean="0"/>
              <a:t>Pune</a:t>
            </a:r>
            <a:r>
              <a:rPr lang="en-US" sz="2400" dirty="0" smtClean="0"/>
              <a:t> India</a:t>
            </a:r>
          </a:p>
          <a:p>
            <a:pPr>
              <a:buClrTx/>
              <a:buNone/>
            </a:pPr>
            <a:r>
              <a:rPr lang="en-GB" sz="2800" b="1" dirty="0" smtClean="0"/>
              <a:t>	</a:t>
            </a:r>
            <a:r>
              <a:rPr lang="en-US" sz="2800" dirty="0" smtClean="0"/>
              <a:t> Date: August 16</a:t>
            </a:r>
            <a:r>
              <a:rPr lang="en-US" sz="2800" baseline="30000" dirty="0" smtClean="0"/>
              <a:t>th</a:t>
            </a:r>
            <a:r>
              <a:rPr lang="en-US" sz="2800" dirty="0" smtClean="0"/>
              <a:t> to 22</a:t>
            </a:r>
            <a:r>
              <a:rPr lang="en-US" sz="2800" baseline="30000" dirty="0" smtClean="0"/>
              <a:t>nd</a:t>
            </a:r>
            <a:r>
              <a:rPr lang="en-US" sz="2800" dirty="0" smtClean="0"/>
              <a:t> 2009</a:t>
            </a:r>
            <a:r>
              <a:rPr lang="en-GB" sz="2800" dirty="0" smtClean="0"/>
              <a:t> </a:t>
            </a:r>
            <a:r>
              <a:rPr lang="en-GB" sz="2800" b="1" dirty="0" smtClean="0"/>
              <a:t>			 </a:t>
            </a:r>
          </a:p>
          <a:p>
            <a:pPr algn="ctr">
              <a:buClrTx/>
              <a:buNone/>
            </a:pPr>
            <a:r>
              <a:rPr lang="en-GB" sz="2800" b="1" dirty="0" smtClean="0"/>
              <a:t>Introduction:</a:t>
            </a:r>
          </a:p>
          <a:p>
            <a:pPr>
              <a:buClrTx/>
              <a:buFont typeface="Wingdings" pitchFamily="2" charset="2"/>
              <a:buChar char="Ø"/>
            </a:pPr>
            <a:r>
              <a:rPr lang="en-GB" sz="2400" b="1" dirty="0" smtClean="0"/>
              <a:t> 	</a:t>
            </a:r>
            <a:r>
              <a:rPr lang="en-GB" sz="2400" dirty="0" smtClean="0"/>
              <a:t>The team </a:t>
            </a:r>
            <a:r>
              <a:rPr lang="en-GB" sz="2400" dirty="0" err="1" smtClean="0"/>
              <a:t>fr</a:t>
            </a:r>
            <a:r>
              <a:rPr lang="en-US" sz="2400" dirty="0" err="1" smtClean="0"/>
              <a:t>om</a:t>
            </a:r>
            <a:r>
              <a:rPr lang="en-US" sz="2400" dirty="0" smtClean="0"/>
              <a:t> </a:t>
            </a:r>
            <a:r>
              <a:rPr lang="en-GB" sz="2400" dirty="0" smtClean="0"/>
              <a:t>Ghana is represented by Mr. John </a:t>
            </a:r>
            <a:r>
              <a:rPr lang="en-GB" sz="2400" dirty="0" err="1" smtClean="0"/>
              <a:t>Boafo</a:t>
            </a:r>
            <a:r>
              <a:rPr lang="en-GB" sz="2400" dirty="0" smtClean="0"/>
              <a:t>, Principal of  Takoradi Technical Institute,  Mr. Emmanuel Azasoo the Fabrication  Laboratory  Manager and </a:t>
            </a:r>
            <a:r>
              <a:rPr lang="en-GB" sz="2400" dirty="0" err="1" smtClean="0"/>
              <a:t>Abubakari</a:t>
            </a:r>
            <a:r>
              <a:rPr lang="en-GB" sz="2400" dirty="0" smtClean="0"/>
              <a:t> Adam the Fabrication Lab Assistant.</a:t>
            </a:r>
          </a:p>
          <a:p>
            <a:pPr>
              <a:buClr>
                <a:schemeClr val="tx1"/>
              </a:buClr>
              <a:buFont typeface="Wingdings" pitchFamily="2" charset="2"/>
              <a:buChar char="Ø"/>
            </a:pPr>
            <a:r>
              <a:rPr lang="en-GB" sz="2400" dirty="0" smtClean="0"/>
              <a:t> 	 We want to indicate that the Ghana Fab Lab is the Premier Lab in Africa set up by Massachusetts Institute of  Technology in July 2004.</a:t>
            </a:r>
          </a:p>
          <a:p>
            <a:pPr>
              <a:buFont typeface="Wingdings" pitchFamily="2" charset="2"/>
              <a:buChar char="Ø"/>
            </a:pPr>
            <a:endParaRPr lang="en-US" sz="2800" dirty="0" smtClean="0"/>
          </a:p>
          <a:p>
            <a:pPr>
              <a:buFont typeface="Wingdings" pitchFamily="2" charset="2"/>
              <a:buChar char="Ø"/>
            </a:pPr>
            <a:endParaRPr lang="en-US" sz="2800" dirty="0" smtClean="0"/>
          </a:p>
          <a:p>
            <a:pPr>
              <a:buNone/>
            </a:pP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in)">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heckerboard(across)">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diamond(in)">
                                      <p:cBhvr>
                                        <p:cTn id="25" dur="2000"/>
                                        <p:tgtEl>
                                          <p:spTgt spid="3">
                                            <p:txEl>
                                              <p:pRg st="3" end="3"/>
                                            </p:txEl>
                                          </p:spTgt>
                                        </p:tgtEl>
                                      </p:cBhvr>
                                    </p:animEffect>
                                  </p:childTnLst>
                                </p:cTn>
                              </p:par>
                              <p:par>
                                <p:cTn id="26" presetID="8" presetClass="entr" presetSubtype="16"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diamond(in)">
                                      <p:cBhvr>
                                        <p:cTn id="2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95400"/>
            <a:ext cx="3581400" cy="1371600"/>
          </a:xfrm>
        </p:spPr>
        <p:txBody>
          <a:bodyPr>
            <a:noAutofit/>
          </a:bodyPr>
          <a:lstStyle/>
          <a:p>
            <a:pPr algn="ctr"/>
            <a:r>
              <a:rPr lang="en-GB" sz="2800" b="1" dirty="0" smtClean="0">
                <a:solidFill>
                  <a:schemeClr val="tx1"/>
                </a:solidFill>
                <a:latin typeface="+mn-lt"/>
              </a:rPr>
              <a:t>A view  of</a:t>
            </a:r>
            <a:br>
              <a:rPr lang="en-GB" sz="2800" b="1" dirty="0" smtClean="0">
                <a:solidFill>
                  <a:schemeClr val="tx1"/>
                </a:solidFill>
                <a:latin typeface="+mn-lt"/>
              </a:rPr>
            </a:br>
            <a:r>
              <a:rPr lang="en-GB" sz="2800" b="1" dirty="0" smtClean="0">
                <a:solidFill>
                  <a:schemeClr val="tx1"/>
                </a:solidFill>
                <a:latin typeface="+mn-lt"/>
              </a:rPr>
              <a:t> Takoradi  Technical  Institute</a:t>
            </a:r>
            <a:endParaRPr lang="en-US" sz="2800" b="1" dirty="0">
              <a:solidFill>
                <a:schemeClr val="tx1"/>
              </a:solidFill>
              <a:latin typeface="+mn-lt"/>
            </a:endParaRPr>
          </a:p>
        </p:txBody>
      </p:sp>
      <p:pic>
        <p:nvPicPr>
          <p:cNvPr id="4" name="Picture 2"/>
          <p:cNvPicPr>
            <a:picLocks noGrp="1" noChangeAspect="1" noChangeArrowheads="1"/>
          </p:cNvPicPr>
          <p:nvPr>
            <p:ph sz="quarter" idx="1"/>
          </p:nvPr>
        </p:nvPicPr>
        <p:blipFill>
          <a:blip r:embed="rId2" cstate="print"/>
          <a:stretch>
            <a:fillRect/>
          </a:stretch>
        </p:blipFill>
        <p:spPr bwMode="auto">
          <a:xfrm>
            <a:off x="4262120" y="381000"/>
            <a:ext cx="4470400" cy="3352800"/>
          </a:xfrm>
          <a:prstGeom prst="rect">
            <a:avLst/>
          </a:prstGeom>
          <a:ln w="228600" cap="sq" cmpd="thickThin">
            <a:solidFill>
              <a:srgbClr val="000000"/>
            </a:solidFill>
            <a:prstDash val="solid"/>
            <a:miter lim="800000"/>
          </a:ln>
          <a:effectLst>
            <a:innerShdw blurRad="76200">
              <a:srgbClr val="000000"/>
            </a:innerShdw>
          </a:effectLst>
        </p:spPr>
      </p:pic>
      <p:sp>
        <p:nvSpPr>
          <p:cNvPr id="5" name="Rectangle 4"/>
          <p:cNvSpPr/>
          <p:nvPr/>
        </p:nvSpPr>
        <p:spPr>
          <a:xfrm>
            <a:off x="381000" y="4114800"/>
            <a:ext cx="8077200" cy="2677656"/>
          </a:xfrm>
          <a:prstGeom prst="rect">
            <a:avLst/>
          </a:prstGeom>
        </p:spPr>
        <p:txBody>
          <a:bodyPr wrap="square">
            <a:spAutoFit/>
          </a:bodyPr>
          <a:lstStyle/>
          <a:p>
            <a:pPr algn="ctr">
              <a:buClrTx/>
              <a:buNone/>
            </a:pPr>
            <a:r>
              <a:rPr lang="en-US" sz="2800" b="1" dirty="0" smtClean="0"/>
              <a:t>VISION</a:t>
            </a:r>
          </a:p>
          <a:p>
            <a:pPr>
              <a:buClrTx/>
              <a:buFont typeface="Wingdings" pitchFamily="2" charset="2"/>
              <a:buChar char="Ø"/>
            </a:pPr>
            <a:r>
              <a:rPr lang="en-US" sz="2800" dirty="0" smtClean="0"/>
              <a:t>	Our vision is to offer trainees  with Technical and Vocational  skills, knowledge and attitudes that satisfy the demands of the labor market and to support Ghana’s Economic Development which ties in perfectly well with that of the </a:t>
            </a:r>
            <a:r>
              <a:rPr lang="en-US" sz="2800" dirty="0" err="1" smtClean="0"/>
              <a:t>Fab</a:t>
            </a:r>
            <a:r>
              <a:rPr lang="en-US" sz="2800" dirty="0" smtClean="0"/>
              <a:t>-Lab concept.</a:t>
            </a: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checkerboard(across)">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diamond(in)">
                                      <p:cBhvr>
                                        <p:cTn id="23"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Autofit/>
          </a:bodyPr>
          <a:lstStyle/>
          <a:p>
            <a:pPr algn="ctr"/>
            <a:r>
              <a:rPr lang="en-GB" sz="2800" b="1" dirty="0" smtClean="0">
                <a:latin typeface="+mn-lt"/>
              </a:rPr>
              <a:t>Fab-Lab Goal</a:t>
            </a:r>
            <a:endParaRPr lang="en-US" sz="2800" b="1" dirty="0">
              <a:latin typeface="+mn-lt"/>
            </a:endParaRPr>
          </a:p>
        </p:txBody>
      </p:sp>
      <p:sp>
        <p:nvSpPr>
          <p:cNvPr id="3" name="Content Placeholder 2"/>
          <p:cNvSpPr>
            <a:spLocks noGrp="1"/>
          </p:cNvSpPr>
          <p:nvPr>
            <p:ph sz="quarter" idx="1"/>
          </p:nvPr>
        </p:nvSpPr>
        <p:spPr>
          <a:xfrm>
            <a:off x="228600" y="838200"/>
            <a:ext cx="8686800" cy="5791200"/>
          </a:xfrm>
        </p:spPr>
        <p:txBody>
          <a:bodyPr>
            <a:normAutofit fontScale="92500" lnSpcReduction="10000"/>
          </a:bodyPr>
          <a:lstStyle/>
          <a:p>
            <a:pPr marL="338138" indent="-338138">
              <a:lnSpc>
                <a:spcPct val="80000"/>
              </a:lnSpc>
              <a:spcBef>
                <a:spcPts val="700"/>
              </a:spcBef>
              <a:buClr>
                <a:schemeClr val="tx1"/>
              </a:buClr>
              <a:buSzPct val="100000"/>
              <a:buFont typeface="Wingdings" pitchFamily="2" charset="2"/>
              <a:buChar char="Ø"/>
              <a:tabLst>
                <a:tab pos="363538" algn="l"/>
                <a:tab pos="820738" algn="l"/>
                <a:tab pos="1277938" algn="l"/>
                <a:tab pos="1735138" algn="l"/>
                <a:tab pos="2192338" algn="l"/>
                <a:tab pos="2649538" algn="l"/>
                <a:tab pos="3106738" algn="l"/>
                <a:tab pos="3563938" algn="l"/>
                <a:tab pos="4021138" algn="l"/>
                <a:tab pos="4478338" algn="l"/>
                <a:tab pos="4935538" algn="l"/>
                <a:tab pos="5392738" algn="l"/>
                <a:tab pos="5849938" algn="l"/>
                <a:tab pos="6307138" algn="l"/>
                <a:tab pos="6764338" algn="l"/>
                <a:tab pos="7221538" algn="l"/>
                <a:tab pos="7678738" algn="l"/>
                <a:tab pos="8135938" algn="l"/>
                <a:tab pos="8593138" algn="l"/>
                <a:tab pos="9050338" algn="l"/>
              </a:tabLst>
            </a:pPr>
            <a:r>
              <a:rPr lang="en-GB" sz="2800" dirty="0" smtClean="0">
                <a:latin typeface="Bookman Old Style" pitchFamily="16" charset="0"/>
              </a:rPr>
              <a:t> 	</a:t>
            </a:r>
            <a:r>
              <a:rPr lang="en-GB" sz="2400" dirty="0" smtClean="0"/>
              <a:t>The focal point of the Ghana Fab Lab is aimed at providing relevant skills and knowledge in practical application </a:t>
            </a:r>
            <a:r>
              <a:rPr lang="en-GB" sz="2400" smtClean="0"/>
              <a:t>of </a:t>
            </a:r>
            <a:r>
              <a:rPr lang="en-GB" sz="2400" smtClean="0"/>
              <a:t>I.T </a:t>
            </a:r>
            <a:r>
              <a:rPr lang="en-GB" sz="2400" dirty="0" smtClean="0"/>
              <a:t>tools in problem solving and enhancing productivity.</a:t>
            </a:r>
          </a:p>
          <a:p>
            <a:pPr marL="338138" indent="-338138">
              <a:lnSpc>
                <a:spcPct val="80000"/>
              </a:lnSpc>
              <a:spcBef>
                <a:spcPts val="700"/>
              </a:spcBef>
              <a:buClr>
                <a:schemeClr val="tx1"/>
              </a:buClr>
              <a:buSzPct val="100000"/>
              <a:buNone/>
              <a:tabLst>
                <a:tab pos="363538" algn="l"/>
                <a:tab pos="820738" algn="l"/>
                <a:tab pos="1277938" algn="l"/>
                <a:tab pos="1735138" algn="l"/>
                <a:tab pos="2192338" algn="l"/>
                <a:tab pos="2649538" algn="l"/>
                <a:tab pos="3106738" algn="l"/>
                <a:tab pos="3563938" algn="l"/>
                <a:tab pos="4021138" algn="l"/>
                <a:tab pos="4478338" algn="l"/>
                <a:tab pos="4935538" algn="l"/>
                <a:tab pos="5392738" algn="l"/>
                <a:tab pos="5849938" algn="l"/>
                <a:tab pos="6307138" algn="l"/>
                <a:tab pos="6764338" algn="l"/>
                <a:tab pos="7221538" algn="l"/>
                <a:tab pos="7678738" algn="l"/>
                <a:tab pos="8135938" algn="l"/>
                <a:tab pos="8593138" algn="l"/>
                <a:tab pos="9050338" algn="l"/>
              </a:tabLst>
            </a:pPr>
            <a:endParaRPr lang="en-GB" sz="600" dirty="0" smtClean="0"/>
          </a:p>
          <a:p>
            <a:pPr marL="338138" indent="-338138">
              <a:lnSpc>
                <a:spcPct val="80000"/>
              </a:lnSpc>
              <a:spcBef>
                <a:spcPts val="700"/>
              </a:spcBef>
              <a:buClr>
                <a:schemeClr val="tx1"/>
              </a:buClr>
              <a:buSzPct val="100000"/>
              <a:buFont typeface="Wingdings" pitchFamily="2" charset="2"/>
              <a:buChar char="Ø"/>
              <a:tabLst>
                <a:tab pos="363538" algn="l"/>
                <a:tab pos="820738" algn="l"/>
                <a:tab pos="1277938" algn="l"/>
                <a:tab pos="1735138" algn="l"/>
                <a:tab pos="2192338" algn="l"/>
                <a:tab pos="2649538" algn="l"/>
                <a:tab pos="3106738" algn="l"/>
                <a:tab pos="3563938" algn="l"/>
                <a:tab pos="4021138" algn="l"/>
                <a:tab pos="4478338" algn="l"/>
                <a:tab pos="4935538" algn="l"/>
                <a:tab pos="5392738" algn="l"/>
                <a:tab pos="5849938" algn="l"/>
                <a:tab pos="6307138" algn="l"/>
                <a:tab pos="6764338" algn="l"/>
                <a:tab pos="7221538" algn="l"/>
                <a:tab pos="7678738" algn="l"/>
                <a:tab pos="8135938" algn="l"/>
                <a:tab pos="8593138" algn="l"/>
                <a:tab pos="9050338" algn="l"/>
              </a:tabLst>
            </a:pPr>
            <a:r>
              <a:rPr lang="en-GB" sz="2400" dirty="0" smtClean="0"/>
              <a:t> 	 Again it also aimed at developing  an alternative source of energy through partnership to power our micro and small scale industry and to mechanize agro industry to help improve upon standards of living of our rural communities.</a:t>
            </a:r>
          </a:p>
          <a:p>
            <a:pPr marL="338138" indent="-338138">
              <a:lnSpc>
                <a:spcPct val="80000"/>
              </a:lnSpc>
              <a:spcBef>
                <a:spcPts val="700"/>
              </a:spcBef>
              <a:buClr>
                <a:schemeClr val="tx1"/>
              </a:buClr>
              <a:buSzPct val="100000"/>
              <a:buNone/>
              <a:tabLst>
                <a:tab pos="363538" algn="l"/>
                <a:tab pos="820738" algn="l"/>
                <a:tab pos="1277938" algn="l"/>
                <a:tab pos="1735138" algn="l"/>
                <a:tab pos="2192338" algn="l"/>
                <a:tab pos="2649538" algn="l"/>
                <a:tab pos="3106738" algn="l"/>
                <a:tab pos="3563938" algn="l"/>
                <a:tab pos="4021138" algn="l"/>
                <a:tab pos="4478338" algn="l"/>
                <a:tab pos="4935538" algn="l"/>
                <a:tab pos="5392738" algn="l"/>
                <a:tab pos="5849938" algn="l"/>
                <a:tab pos="6307138" algn="l"/>
                <a:tab pos="6764338" algn="l"/>
                <a:tab pos="7221538" algn="l"/>
                <a:tab pos="7678738" algn="l"/>
                <a:tab pos="8135938" algn="l"/>
                <a:tab pos="8593138" algn="l"/>
                <a:tab pos="9050338" algn="l"/>
              </a:tabLst>
            </a:pPr>
            <a:endParaRPr lang="en-GB" sz="600" dirty="0" smtClean="0"/>
          </a:p>
          <a:p>
            <a:pPr marL="338138" indent="-338138">
              <a:lnSpc>
                <a:spcPct val="80000"/>
              </a:lnSpc>
              <a:spcBef>
                <a:spcPts val="700"/>
              </a:spcBef>
              <a:buClr>
                <a:schemeClr val="tx1"/>
              </a:buClr>
              <a:buSzPct val="100000"/>
              <a:buFont typeface="Wingdings" pitchFamily="2" charset="2"/>
              <a:buChar char="Ø"/>
              <a:tabLst>
                <a:tab pos="363538" algn="l"/>
                <a:tab pos="820738" algn="l"/>
                <a:tab pos="1277938" algn="l"/>
                <a:tab pos="1735138" algn="l"/>
                <a:tab pos="2192338" algn="l"/>
                <a:tab pos="2649538" algn="l"/>
                <a:tab pos="3106738" algn="l"/>
                <a:tab pos="3563938" algn="l"/>
                <a:tab pos="4021138" algn="l"/>
                <a:tab pos="4478338" algn="l"/>
                <a:tab pos="4935538" algn="l"/>
                <a:tab pos="5392738" algn="l"/>
                <a:tab pos="5849938" algn="l"/>
                <a:tab pos="6307138" algn="l"/>
                <a:tab pos="6764338" algn="l"/>
                <a:tab pos="7221538" algn="l"/>
                <a:tab pos="7678738" algn="l"/>
                <a:tab pos="8135938" algn="l"/>
                <a:tab pos="8593138" algn="l"/>
                <a:tab pos="9050338" algn="l"/>
              </a:tabLst>
            </a:pPr>
            <a:r>
              <a:rPr lang="en-GB" sz="2400" dirty="0" smtClean="0"/>
              <a:t> 	These objectives clearly affirmed the avowed aim and mission of T.T.I. which is to provide employable skills to our trainees towards sustainable living.</a:t>
            </a:r>
          </a:p>
          <a:p>
            <a:pPr algn="ctr">
              <a:buClr>
                <a:schemeClr val="tx1"/>
              </a:buClr>
              <a:buNone/>
            </a:pPr>
            <a:r>
              <a:rPr lang="en-US" sz="3600" b="1" dirty="0" smtClean="0">
                <a:latin typeface="Bookman Old Style" pitchFamily="18" charset="0"/>
              </a:rPr>
              <a:t> </a:t>
            </a:r>
            <a:r>
              <a:rPr lang="en-US" sz="3600" b="1" dirty="0" smtClean="0"/>
              <a:t>Patronage</a:t>
            </a:r>
          </a:p>
          <a:p>
            <a:pPr>
              <a:buClr>
                <a:schemeClr val="tx1"/>
              </a:buClr>
              <a:buFont typeface="Wingdings" pitchFamily="2" charset="2"/>
              <a:buChar char="Ø"/>
            </a:pPr>
            <a:r>
              <a:rPr lang="en-US" sz="2400" dirty="0" smtClean="0"/>
              <a:t> 	Participation of Students from the Institute has improved significantly due to the ongoing sensitization and re-branding of activities and innovations at the Lab. This  new development will be integrated into the core I.T Curriculum and also serve as an access course for further studies.</a:t>
            </a:r>
          </a:p>
          <a:p>
            <a:pPr>
              <a:buClr>
                <a:schemeClr val="tx1"/>
              </a:buClr>
              <a:buFont typeface="Wingdings" pitchFamily="2" charset="2"/>
              <a:buChar char="Ø"/>
            </a:pPr>
            <a:endParaRPr lang="en-US" sz="800" dirty="0" smtClean="0"/>
          </a:p>
          <a:p>
            <a:pPr>
              <a:buClr>
                <a:schemeClr val="tx1"/>
              </a:buClr>
              <a:buFont typeface="Wingdings" pitchFamily="2" charset="2"/>
              <a:buChar char="Ø"/>
            </a:pPr>
            <a:r>
              <a:rPr lang="en-US" sz="2400" dirty="0" smtClean="0"/>
              <a:t> 	Adult learners from various professions within the community found the Fab Lab environment learner friendly and seize the opportunity to train at the center in CAD CAM programmes.</a:t>
            </a:r>
          </a:p>
          <a:p>
            <a:pPr>
              <a:buClr>
                <a:schemeClr val="tx1"/>
              </a:buClr>
              <a:buFont typeface="Wingdings" pitchFamily="2" charset="2"/>
              <a:buChar char="Ø"/>
            </a:pPr>
            <a:endParaRPr lang="en-US" sz="800" dirty="0" smtClean="0"/>
          </a:p>
          <a:p>
            <a:pPr>
              <a:buClr>
                <a:schemeClr val="tx1"/>
              </a:buClr>
              <a:buFont typeface="Wingdings" pitchFamily="2" charset="2"/>
              <a:buChar char="Ø"/>
            </a:pPr>
            <a:endParaRPr lang="en-US" sz="2400" dirty="0" smtClean="0"/>
          </a:p>
          <a:p>
            <a:pPr marL="338138" indent="-338138">
              <a:lnSpc>
                <a:spcPct val="80000"/>
              </a:lnSpc>
              <a:spcBef>
                <a:spcPts val="700"/>
              </a:spcBef>
              <a:buClr>
                <a:schemeClr val="tx1"/>
              </a:buClr>
              <a:buSzPct val="100000"/>
              <a:buFont typeface="Wingdings" pitchFamily="2" charset="2"/>
              <a:buChar char="Ø"/>
              <a:tabLst>
                <a:tab pos="363538" algn="l"/>
                <a:tab pos="820738" algn="l"/>
                <a:tab pos="1277938" algn="l"/>
                <a:tab pos="1735138" algn="l"/>
                <a:tab pos="2192338" algn="l"/>
                <a:tab pos="2649538" algn="l"/>
                <a:tab pos="3106738" algn="l"/>
                <a:tab pos="3563938" algn="l"/>
                <a:tab pos="4021138" algn="l"/>
                <a:tab pos="4478338" algn="l"/>
                <a:tab pos="4935538" algn="l"/>
                <a:tab pos="5392738" algn="l"/>
                <a:tab pos="5849938" algn="l"/>
                <a:tab pos="6307138" algn="l"/>
                <a:tab pos="6764338" algn="l"/>
                <a:tab pos="7221538" algn="l"/>
                <a:tab pos="7678738" algn="l"/>
                <a:tab pos="8135938" algn="l"/>
                <a:tab pos="8593138" algn="l"/>
                <a:tab pos="9050338" algn="l"/>
              </a:tabLst>
            </a:pPr>
            <a:endParaRPr lang="en-US" sz="2400" dirty="0">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2000"/>
                                        <p:tgtEl>
                                          <p:spTgt spid="3">
                                            <p:txEl>
                                              <p:pRg st="2" end="2"/>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amond(in)">
                                      <p:cBhvr>
                                        <p:cTn id="18" dur="2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heckerboard(across)">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amond(in)">
                                      <p:cBhvr>
                                        <p:cTn id="28" dur="2000"/>
                                        <p:tgtEl>
                                          <p:spTgt spid="3">
                                            <p:txEl>
                                              <p:pRg st="6" end="6"/>
                                            </p:txEl>
                                          </p:spTgt>
                                        </p:tgtEl>
                                      </p:cBhvr>
                                    </p:animEffect>
                                  </p:childTnLst>
                                </p:cTn>
                              </p:par>
                              <p:par>
                                <p:cTn id="29" presetID="8" presetClass="entr" presetSubtype="16"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diamond(in)">
                                      <p:cBhvr>
                                        <p:cTn id="31"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2057400"/>
            <a:ext cx="8686800" cy="4876800"/>
          </a:xfrm>
        </p:spPr>
        <p:txBody>
          <a:bodyPr>
            <a:normAutofit fontScale="77500" lnSpcReduction="20000"/>
          </a:bodyPr>
          <a:lstStyle/>
          <a:p>
            <a:pPr algn="ctr">
              <a:buClr>
                <a:schemeClr val="tx1"/>
              </a:buClr>
              <a:buNone/>
            </a:pPr>
            <a:r>
              <a:rPr lang="en-US" sz="4000" b="1" dirty="0" smtClean="0"/>
              <a:t>ACTIVITIES</a:t>
            </a:r>
          </a:p>
          <a:p>
            <a:pPr>
              <a:buClr>
                <a:schemeClr val="tx1"/>
              </a:buClr>
              <a:buFont typeface="Wingdings" pitchFamily="2" charset="2"/>
              <a:buChar char="Ø"/>
            </a:pPr>
            <a:r>
              <a:rPr lang="en-US" sz="2800" dirty="0" smtClean="0"/>
              <a:t> 	The Fab-Lab has instituted a short course pilot training  programe  in Digital Fabrication. The results of the training programe has been very successful.</a:t>
            </a:r>
          </a:p>
          <a:p>
            <a:pPr>
              <a:buClr>
                <a:schemeClr val="tx1"/>
              </a:buClr>
              <a:buFont typeface="Wingdings" pitchFamily="2" charset="2"/>
              <a:buChar char="Ø"/>
            </a:pPr>
            <a:endParaRPr lang="en-US" sz="800" dirty="0" smtClean="0"/>
          </a:p>
          <a:p>
            <a:pPr>
              <a:buClr>
                <a:schemeClr val="tx1"/>
              </a:buClr>
              <a:buFont typeface="Wingdings" pitchFamily="2" charset="2"/>
              <a:buChar char="Ø"/>
            </a:pPr>
            <a:r>
              <a:rPr lang="en-US" sz="2800" dirty="0" smtClean="0"/>
              <a:t> 	Students from the Institute who received training are now supporting the Fab-Lab in peer teaching. </a:t>
            </a:r>
          </a:p>
          <a:p>
            <a:pPr>
              <a:buClr>
                <a:schemeClr val="tx1"/>
              </a:buClr>
              <a:buFont typeface="Wingdings" pitchFamily="2" charset="2"/>
              <a:buChar char="Ø"/>
            </a:pPr>
            <a:endParaRPr lang="en-US" sz="1000" dirty="0" smtClean="0"/>
          </a:p>
          <a:p>
            <a:pPr>
              <a:buClr>
                <a:schemeClr val="tx1"/>
              </a:buClr>
              <a:buFont typeface="Wingdings" pitchFamily="2" charset="2"/>
              <a:buChar char="Ø"/>
            </a:pPr>
            <a:r>
              <a:rPr lang="en-US" sz="2800" dirty="0" smtClean="0"/>
              <a:t> 	Some  members of the community are also benefiting from the Training programe. These include Artists in the carving industry and other professions.</a:t>
            </a:r>
          </a:p>
          <a:p>
            <a:pPr>
              <a:buClr>
                <a:schemeClr val="tx1"/>
              </a:buClr>
              <a:buNone/>
            </a:pPr>
            <a:endParaRPr lang="en-US" sz="800" dirty="0" smtClean="0"/>
          </a:p>
          <a:p>
            <a:pPr>
              <a:buClr>
                <a:schemeClr val="tx1"/>
              </a:buClr>
              <a:buFont typeface="Wingdings" pitchFamily="2" charset="2"/>
              <a:buChar char="Ø"/>
            </a:pPr>
            <a:r>
              <a:rPr lang="en-US" sz="2800" dirty="0" smtClean="0"/>
              <a:t> 	A School based I.T club has been formed to blend the regular school  I. T  curriculum with the Digital Fabrication programe.  This innovation was introduced to enhance  participation, motivate  and also improve the competency of our Trainees in the application of I.T.</a:t>
            </a:r>
          </a:p>
          <a:p>
            <a:pPr>
              <a:buClr>
                <a:schemeClr val="tx1"/>
              </a:buClr>
              <a:buNone/>
            </a:pPr>
            <a:endParaRPr lang="en-US" sz="800" dirty="0" smtClean="0"/>
          </a:p>
          <a:p>
            <a:pPr>
              <a:buClr>
                <a:schemeClr val="tx1"/>
              </a:buClr>
              <a:buFont typeface="Wingdings" pitchFamily="2" charset="2"/>
              <a:buChar char="Ø"/>
            </a:pPr>
            <a:r>
              <a:rPr lang="en-US" sz="2800" dirty="0" smtClean="0"/>
              <a:t> 	The Lab also participated in several National exhibitions  and outreach </a:t>
            </a:r>
            <a:r>
              <a:rPr lang="en-US" sz="2800" dirty="0" err="1" smtClean="0"/>
              <a:t>programmes</a:t>
            </a:r>
            <a:r>
              <a:rPr lang="en-US" sz="2800" dirty="0" smtClean="0"/>
              <a:t> to expose and trade the concept of Digital Fabrication.</a:t>
            </a:r>
          </a:p>
          <a:p>
            <a:pPr>
              <a:buClr>
                <a:schemeClr val="tx1"/>
              </a:buClr>
              <a:buFont typeface="Wingdings" pitchFamily="2" charset="2"/>
              <a:buChar char="Ø"/>
            </a:pPr>
            <a:endParaRPr lang="en-US" dirty="0" smtClean="0"/>
          </a:p>
          <a:p>
            <a:pPr>
              <a:buClr>
                <a:schemeClr val="tx1"/>
              </a:buClr>
              <a:buFont typeface="Wingdings" pitchFamily="2" charset="2"/>
              <a:buChar char="Ø"/>
            </a:pPr>
            <a:endParaRPr lang="en-US" dirty="0" smtClean="0"/>
          </a:p>
          <a:p>
            <a:pPr>
              <a:buClr>
                <a:schemeClr val="tx1"/>
              </a:buClr>
              <a:buFont typeface="Wingdings" pitchFamily="2" charset="2"/>
              <a:buChar char="Ø"/>
            </a:pPr>
            <a:endParaRPr lang="en-US" dirty="0" smtClean="0"/>
          </a:p>
          <a:p>
            <a:pPr>
              <a:buClr>
                <a:schemeClr val="tx1"/>
              </a:buClr>
              <a:buFont typeface="Wingdings" pitchFamily="2" charset="2"/>
              <a:buChar char="Ø"/>
            </a:pPr>
            <a:endParaRPr lang="en-US" dirty="0"/>
          </a:p>
        </p:txBody>
      </p:sp>
      <p:sp>
        <p:nvSpPr>
          <p:cNvPr id="4" name="Rectangle 3"/>
          <p:cNvSpPr/>
          <p:nvPr/>
        </p:nvSpPr>
        <p:spPr>
          <a:xfrm>
            <a:off x="152400" y="152400"/>
            <a:ext cx="8610600" cy="1938992"/>
          </a:xfrm>
          <a:prstGeom prst="rect">
            <a:avLst/>
          </a:prstGeom>
        </p:spPr>
        <p:txBody>
          <a:bodyPr wrap="square">
            <a:spAutoFit/>
          </a:bodyPr>
          <a:lstStyle/>
          <a:p>
            <a:pPr>
              <a:buFont typeface="Wingdings" pitchFamily="2" charset="2"/>
              <a:buChar char="Ø"/>
            </a:pPr>
            <a:r>
              <a:rPr lang="en-US" sz="2400" dirty="0" smtClean="0"/>
              <a:t> 	Some students from the Tertiary Institutions continue patronizing the Lab to find solution to their project works with assistance from the Center, while some I. T students from the University of Cape Coast who had their attachment with the Fab-lab expressed satisfaction at the end of their period about projects being undertaken by the students.</a:t>
            </a:r>
            <a:endParaRPr lang="en-US" sz="2400"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par>
                                <p:cTn id="18" presetID="8" presetClass="entr" presetSubtype="16"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amond(in)">
                                      <p:cBhvr>
                                        <p:cTn id="20" dur="2000"/>
                                        <p:tgtEl>
                                          <p:spTgt spid="3">
                                            <p:txEl>
                                              <p:pRg st="3" end="3"/>
                                            </p:txEl>
                                          </p:spTgt>
                                        </p:tgtEl>
                                      </p:cBhvr>
                                    </p:animEffect>
                                  </p:childTnLst>
                                </p:cTn>
                              </p:par>
                              <p:par>
                                <p:cTn id="21" presetID="8" presetClass="entr" presetSubtype="16"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diamond(in)">
                                      <p:cBhvr>
                                        <p:cTn id="23" dur="2000"/>
                                        <p:tgtEl>
                                          <p:spTgt spid="3">
                                            <p:txEl>
                                              <p:pRg st="5" end="5"/>
                                            </p:txEl>
                                          </p:spTgt>
                                        </p:tgtEl>
                                      </p:cBhvr>
                                    </p:animEffect>
                                  </p:childTnLst>
                                </p:cTn>
                              </p:par>
                              <p:par>
                                <p:cTn id="24" presetID="8" presetClass="entr" presetSubtype="16"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diamond(in)">
                                      <p:cBhvr>
                                        <p:cTn id="26" dur="2000"/>
                                        <p:tgtEl>
                                          <p:spTgt spid="3">
                                            <p:txEl>
                                              <p:pRg st="7" end="7"/>
                                            </p:txEl>
                                          </p:spTgt>
                                        </p:tgtEl>
                                      </p:cBhvr>
                                    </p:animEffect>
                                  </p:childTnLst>
                                </p:cTn>
                              </p:par>
                              <p:par>
                                <p:cTn id="27" presetID="8" presetClass="entr" presetSubtype="16"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diamond(in)">
                                      <p:cBhvr>
                                        <p:cTn id="29"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1905000" cy="457200"/>
          </a:xfrm>
        </p:spPr>
        <p:txBody>
          <a:bodyPr>
            <a:normAutofit fontScale="90000"/>
          </a:bodyPr>
          <a:lstStyle/>
          <a:p>
            <a:r>
              <a:rPr lang="en-US" sz="2400" b="1" dirty="0" smtClean="0">
                <a:latin typeface="Bookman Old Style" pitchFamily="18" charset="0"/>
              </a:rPr>
              <a:t>PROJECTS</a:t>
            </a:r>
            <a:r>
              <a:rPr lang="en-US" sz="3200" b="1" dirty="0" smtClean="0">
                <a:latin typeface="Bookman Old Style" pitchFamily="18" charset="0"/>
              </a:rPr>
              <a:t>:</a:t>
            </a:r>
            <a:endParaRPr lang="en-US" sz="3200" b="1" dirty="0">
              <a:latin typeface="Bookman Old Style" pitchFamily="18" charset="0"/>
            </a:endParaRPr>
          </a:p>
        </p:txBody>
      </p:sp>
      <p:pic>
        <p:nvPicPr>
          <p:cNvPr id="6" name="Content Placeholder 5" descr="DSC02642.JPG"/>
          <p:cNvPicPr>
            <a:picLocks noGrp="1" noChangeAspect="1"/>
          </p:cNvPicPr>
          <p:nvPr>
            <p:ph sz="quarter" idx="1"/>
          </p:nvPr>
        </p:nvPicPr>
        <p:blipFill>
          <a:blip r:embed="rId3" cstate="print"/>
          <a:stretch>
            <a:fillRect/>
          </a:stretch>
        </p:blipFill>
        <p:spPr>
          <a:xfrm rot="16200000">
            <a:off x="-317498" y="1003300"/>
            <a:ext cx="3759198" cy="28193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DSC02138.JPG"/>
          <p:cNvPicPr>
            <a:picLocks noChangeAspect="1"/>
          </p:cNvPicPr>
          <p:nvPr/>
        </p:nvPicPr>
        <p:blipFill>
          <a:blip r:embed="rId4" cstate="print"/>
          <a:stretch>
            <a:fillRect/>
          </a:stretch>
        </p:blipFill>
        <p:spPr>
          <a:xfrm>
            <a:off x="5638800" y="4364126"/>
            <a:ext cx="3505200" cy="2341474"/>
          </a:xfrm>
          <a:prstGeom prst="ellipse">
            <a:avLst/>
          </a:prstGeom>
          <a:ln>
            <a:noFill/>
          </a:ln>
          <a:effectLst>
            <a:softEdge rad="112500"/>
          </a:effectLst>
        </p:spPr>
      </p:pic>
      <p:pic>
        <p:nvPicPr>
          <p:cNvPr id="8" name="Picture 7" descr="DSC02645.JPG"/>
          <p:cNvPicPr>
            <a:picLocks noChangeAspect="1"/>
          </p:cNvPicPr>
          <p:nvPr/>
        </p:nvPicPr>
        <p:blipFill>
          <a:blip r:embed="rId5" cstate="print"/>
          <a:stretch>
            <a:fillRect/>
          </a:stretch>
        </p:blipFill>
        <p:spPr>
          <a:xfrm>
            <a:off x="50800" y="4572000"/>
            <a:ext cx="2844800" cy="2133600"/>
          </a:xfrm>
          <a:prstGeom prst="rect">
            <a:avLst/>
          </a:prstGeom>
          <a:ln>
            <a:noFill/>
          </a:ln>
          <a:effectLst>
            <a:softEdge rad="112500"/>
          </a:effectLst>
        </p:spPr>
      </p:pic>
      <p:pic>
        <p:nvPicPr>
          <p:cNvPr id="10" name="Content Placeholder 3" descr="DSC02085.JPG"/>
          <p:cNvPicPr>
            <a:picLocks noChangeAspect="1"/>
          </p:cNvPicPr>
          <p:nvPr/>
        </p:nvPicPr>
        <p:blipFill>
          <a:blip r:embed="rId6" cstate="print"/>
          <a:stretch>
            <a:fillRect/>
          </a:stretch>
        </p:blipFill>
        <p:spPr>
          <a:xfrm>
            <a:off x="2819400" y="304800"/>
            <a:ext cx="3726955" cy="2489606"/>
          </a:xfrm>
          <a:prstGeom prst="rect">
            <a:avLst/>
          </a:prstGeom>
          <a:ln w="228600" cap="sq" cmpd="thickThin">
            <a:solidFill>
              <a:srgbClr val="000000"/>
            </a:solidFill>
            <a:prstDash val="solid"/>
            <a:miter lim="800000"/>
          </a:ln>
          <a:effectLst>
            <a:innerShdw blurRad="76200">
              <a:srgbClr val="000000"/>
            </a:innerShdw>
          </a:effectLst>
        </p:spPr>
      </p:pic>
      <p:pic>
        <p:nvPicPr>
          <p:cNvPr id="11" name="Content Placeholder 5" descr="DSC02612.JPG"/>
          <p:cNvPicPr>
            <a:picLocks noChangeAspect="1"/>
          </p:cNvPicPr>
          <p:nvPr/>
        </p:nvPicPr>
        <p:blipFill>
          <a:blip r:embed="rId7" cstate="print"/>
          <a:stretch>
            <a:fillRect/>
          </a:stretch>
        </p:blipFill>
        <p:spPr>
          <a:xfrm>
            <a:off x="3048000" y="3657600"/>
            <a:ext cx="3200400" cy="2400300"/>
          </a:xfrm>
          <a:prstGeom prst="rect">
            <a:avLst/>
          </a:prstGeom>
          <a:ln w="228600" cap="sq" cmpd="thickThin">
            <a:solidFill>
              <a:srgbClr val="000000"/>
            </a:solidFill>
            <a:prstDash val="solid"/>
            <a:miter lim="800000"/>
          </a:ln>
          <a:effectLst>
            <a:innerShdw blurRad="76200">
              <a:srgbClr val="000000"/>
            </a:innerShdw>
          </a:effectLst>
        </p:spPr>
      </p:pic>
      <p:pic>
        <p:nvPicPr>
          <p:cNvPr id="12" name="Picture 5" descr="F:\DCIM\101MSDCF\DSC02445.JPG"/>
          <p:cNvPicPr>
            <a:picLocks noChangeAspect="1" noChangeArrowheads="1"/>
          </p:cNvPicPr>
          <p:nvPr/>
        </p:nvPicPr>
        <p:blipFill>
          <a:blip r:embed="rId8" cstate="print"/>
          <a:srcRect/>
          <a:stretch>
            <a:fillRect/>
          </a:stretch>
        </p:blipFill>
        <p:spPr bwMode="auto">
          <a:xfrm>
            <a:off x="6451600" y="152400"/>
            <a:ext cx="2641600" cy="1981200"/>
          </a:xfrm>
          <a:prstGeom prst="rect">
            <a:avLst/>
          </a:prstGeom>
          <a:noFill/>
        </p:spPr>
      </p:pic>
      <p:pic>
        <p:nvPicPr>
          <p:cNvPr id="13" name="Picture 6" descr="F:\DCIM\101MSDCF\DSC02440.JPG"/>
          <p:cNvPicPr>
            <a:picLocks noChangeAspect="1" noChangeArrowheads="1"/>
          </p:cNvPicPr>
          <p:nvPr/>
        </p:nvPicPr>
        <p:blipFill>
          <a:blip r:embed="rId9" cstate="print"/>
          <a:srcRect/>
          <a:stretch>
            <a:fillRect/>
          </a:stretch>
        </p:blipFill>
        <p:spPr bwMode="auto">
          <a:xfrm>
            <a:off x="6553200" y="2514600"/>
            <a:ext cx="2438400" cy="1828800"/>
          </a:xfrm>
          <a:prstGeom prst="rect">
            <a:avLst/>
          </a:prstGeom>
          <a:noFill/>
        </p:spPr>
      </p:pic>
      <p:sp>
        <p:nvSpPr>
          <p:cNvPr id="14" name="TextBox 13"/>
          <p:cNvSpPr txBox="1"/>
          <p:nvPr/>
        </p:nvSpPr>
        <p:spPr>
          <a:xfrm>
            <a:off x="0" y="4114800"/>
            <a:ext cx="2971800" cy="400110"/>
          </a:xfrm>
          <a:prstGeom prst="rect">
            <a:avLst/>
          </a:prstGeom>
          <a:solidFill>
            <a:srgbClr val="FFFF00"/>
          </a:solidFill>
        </p:spPr>
        <p:txBody>
          <a:bodyPr wrap="square" rtlCol="0">
            <a:spAutoFit/>
          </a:bodyPr>
          <a:lstStyle/>
          <a:p>
            <a:r>
              <a:rPr lang="en-US" sz="2000" b="1" dirty="0" smtClean="0"/>
              <a:t> Collections in the Lab</a:t>
            </a:r>
            <a:endParaRPr lang="en-US" sz="2000" b="1" dirty="0"/>
          </a:p>
        </p:txBody>
      </p:sp>
      <p:sp>
        <p:nvSpPr>
          <p:cNvPr id="15" name="TextBox 14"/>
          <p:cNvSpPr txBox="1"/>
          <p:nvPr/>
        </p:nvSpPr>
        <p:spPr>
          <a:xfrm>
            <a:off x="152400" y="6324600"/>
            <a:ext cx="2743200" cy="369332"/>
          </a:xfrm>
          <a:prstGeom prst="rect">
            <a:avLst/>
          </a:prstGeom>
          <a:solidFill>
            <a:srgbClr val="FFFF00"/>
          </a:solidFill>
        </p:spPr>
        <p:txBody>
          <a:bodyPr wrap="square" rtlCol="0">
            <a:spAutoFit/>
          </a:bodyPr>
          <a:lstStyle/>
          <a:p>
            <a:r>
              <a:rPr lang="en-US" b="1" dirty="0" smtClean="0"/>
              <a:t>Screen Printing in the Lab </a:t>
            </a:r>
            <a:endParaRPr lang="en-US" b="1" dirty="0"/>
          </a:p>
        </p:txBody>
      </p:sp>
      <p:sp>
        <p:nvSpPr>
          <p:cNvPr id="16" name="TextBox 15"/>
          <p:cNvSpPr txBox="1"/>
          <p:nvPr/>
        </p:nvSpPr>
        <p:spPr>
          <a:xfrm>
            <a:off x="2743200" y="3059668"/>
            <a:ext cx="3657600" cy="369332"/>
          </a:xfrm>
          <a:prstGeom prst="rect">
            <a:avLst/>
          </a:prstGeom>
          <a:solidFill>
            <a:srgbClr val="FFFF00"/>
          </a:solidFill>
        </p:spPr>
        <p:txBody>
          <a:bodyPr wrap="square" rtlCol="0">
            <a:spAutoFit/>
          </a:bodyPr>
          <a:lstStyle/>
          <a:p>
            <a:r>
              <a:rPr lang="en-US" b="1" dirty="0" smtClean="0"/>
              <a:t>Polytechnic students being assisted </a:t>
            </a:r>
            <a:endParaRPr lang="en-US" b="1" dirty="0"/>
          </a:p>
        </p:txBody>
      </p:sp>
      <p:sp>
        <p:nvSpPr>
          <p:cNvPr id="17" name="TextBox 16"/>
          <p:cNvSpPr txBox="1"/>
          <p:nvPr/>
        </p:nvSpPr>
        <p:spPr>
          <a:xfrm>
            <a:off x="3352800" y="6172200"/>
            <a:ext cx="2667000" cy="381000"/>
          </a:xfrm>
          <a:prstGeom prst="rect">
            <a:avLst/>
          </a:prstGeom>
          <a:solidFill>
            <a:srgbClr val="FFFF00"/>
          </a:solidFill>
        </p:spPr>
        <p:txBody>
          <a:bodyPr wrap="square" rtlCol="0">
            <a:spAutoFit/>
          </a:bodyPr>
          <a:lstStyle/>
          <a:p>
            <a:r>
              <a:rPr lang="en-US" b="1" dirty="0" smtClean="0"/>
              <a:t>Teaching in the Lab</a:t>
            </a:r>
            <a:endParaRPr lang="en-US" b="1" dirty="0"/>
          </a:p>
        </p:txBody>
      </p:sp>
      <p:sp>
        <p:nvSpPr>
          <p:cNvPr id="18" name="TextBox 17"/>
          <p:cNvSpPr txBox="1"/>
          <p:nvPr/>
        </p:nvSpPr>
        <p:spPr>
          <a:xfrm>
            <a:off x="7086600" y="2209800"/>
            <a:ext cx="1828800" cy="369332"/>
          </a:xfrm>
          <a:prstGeom prst="rect">
            <a:avLst/>
          </a:prstGeom>
          <a:solidFill>
            <a:srgbClr val="FFFF00"/>
          </a:solidFill>
        </p:spPr>
        <p:txBody>
          <a:bodyPr wrap="square" rtlCol="0">
            <a:spAutoFit/>
          </a:bodyPr>
          <a:lstStyle/>
          <a:p>
            <a:r>
              <a:rPr lang="en-US" b="1" dirty="0" smtClean="0"/>
              <a:t>Puzzles</a:t>
            </a:r>
            <a:endParaRPr lang="en-US" b="1" dirty="0"/>
          </a:p>
        </p:txBody>
      </p:sp>
      <p:sp>
        <p:nvSpPr>
          <p:cNvPr id="20" name="TextBox 19"/>
          <p:cNvSpPr txBox="1"/>
          <p:nvPr/>
        </p:nvSpPr>
        <p:spPr>
          <a:xfrm>
            <a:off x="6781800" y="6400800"/>
            <a:ext cx="2057400" cy="369332"/>
          </a:xfrm>
          <a:prstGeom prst="rect">
            <a:avLst/>
          </a:prstGeom>
          <a:solidFill>
            <a:srgbClr val="FFFF00"/>
          </a:solidFill>
        </p:spPr>
        <p:txBody>
          <a:bodyPr wrap="square" rtlCol="0">
            <a:spAutoFit/>
          </a:bodyPr>
          <a:lstStyle/>
          <a:p>
            <a:r>
              <a:rPr lang="en-US" b="1" dirty="0" smtClean="0"/>
              <a:t>Prototype Table</a:t>
            </a:r>
            <a:endParaRPr lang="en-US"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amond(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amond(in)">
                                      <p:cBhvr>
                                        <p:cTn id="27" dur="2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diamond(in)">
                                      <p:cBhvr>
                                        <p:cTn id="38" dur="20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heckerboard(across)">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checkerboard(across)">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diamond(in)">
                                      <p:cBhvr>
                                        <p:cTn id="53" dur="20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checkerboard(across)">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8" presetClass="entr" presetSubtype="16"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diamond(in)">
                                      <p:cBhvr>
                                        <p:cTn id="63" dur="20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checkerboard(across)">
                                      <p:cBhvr>
                                        <p:cTn id="68" dur="500"/>
                                        <p:tgtEl>
                                          <p:spTgt spid="11"/>
                                        </p:tgtEl>
                                      </p:cBhvr>
                                    </p:animEffect>
                                  </p:childTnLst>
                                </p:cTn>
                              </p:par>
                            </p:childTnLst>
                          </p:cTn>
                        </p:par>
                      </p:childTnLst>
                    </p:cTn>
                  </p:par>
                  <p:par>
                    <p:cTn id="69" fill="hold">
                      <p:stCondLst>
                        <p:cond delay="indefinite"/>
                      </p:stCondLst>
                      <p:childTnLst>
                        <p:par>
                          <p:cTn id="70" fill="hold">
                            <p:stCondLst>
                              <p:cond delay="0"/>
                            </p:stCondLst>
                            <p:childTnLst>
                              <p:par>
                                <p:cTn id="71" presetID="8" presetClass="entr" presetSubtype="16"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diamond(in)">
                                      <p:cBhvr>
                                        <p:cTn id="7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15" grpId="0" animBg="1"/>
      <p:bldP spid="16" grpId="0" animBg="1"/>
      <p:bldP spid="17" grpId="0" animBg="1"/>
      <p:bldP spid="18"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CIM\101MSDCF\DSC02881.JPG"/>
          <p:cNvPicPr>
            <a:picLocks noChangeAspect="1" noChangeArrowheads="1"/>
          </p:cNvPicPr>
          <p:nvPr/>
        </p:nvPicPr>
        <p:blipFill>
          <a:blip r:embed="rId2"/>
          <a:srcRect/>
          <a:stretch>
            <a:fillRect/>
          </a:stretch>
        </p:blipFill>
        <p:spPr bwMode="auto">
          <a:xfrm>
            <a:off x="228600" y="228600"/>
            <a:ext cx="4191000" cy="3143250"/>
          </a:xfrm>
          <a:prstGeom prst="rect">
            <a:avLst/>
          </a:prstGeom>
          <a:ln>
            <a:noFill/>
          </a:ln>
          <a:effectLst>
            <a:softEdge rad="112500"/>
          </a:effectLst>
        </p:spPr>
      </p:pic>
      <p:pic>
        <p:nvPicPr>
          <p:cNvPr id="8" name="Picture 7" descr="DSC02619.JPG"/>
          <p:cNvPicPr>
            <a:picLocks noChangeAspect="1"/>
          </p:cNvPicPr>
          <p:nvPr/>
        </p:nvPicPr>
        <p:blipFill>
          <a:blip r:embed="rId3" cstate="print"/>
          <a:stretch>
            <a:fillRect/>
          </a:stretch>
        </p:blipFill>
        <p:spPr>
          <a:xfrm>
            <a:off x="4800600" y="342900"/>
            <a:ext cx="3505200" cy="2628900"/>
          </a:xfrm>
          <a:prstGeom prst="rect">
            <a:avLst/>
          </a:prstGeom>
          <a:ln w="228600" cap="sq" cmpd="thickThin">
            <a:solidFill>
              <a:srgbClr val="000000"/>
            </a:solidFill>
            <a:prstDash val="solid"/>
            <a:miter lim="800000"/>
          </a:ln>
          <a:effectLst>
            <a:innerShdw blurRad="76200">
              <a:srgbClr val="000000"/>
            </a:innerShdw>
          </a:effectLst>
        </p:spPr>
      </p:pic>
      <p:pic>
        <p:nvPicPr>
          <p:cNvPr id="2051" name="Picture 3" descr="F:\DCIM\101MSDCF\DSC02851.JPG"/>
          <p:cNvPicPr>
            <a:picLocks noChangeAspect="1" noChangeArrowheads="1"/>
          </p:cNvPicPr>
          <p:nvPr/>
        </p:nvPicPr>
        <p:blipFill>
          <a:blip r:embed="rId4" cstate="print"/>
          <a:srcRect/>
          <a:stretch>
            <a:fillRect/>
          </a:stretch>
        </p:blipFill>
        <p:spPr bwMode="auto">
          <a:xfrm>
            <a:off x="3810000" y="2514600"/>
            <a:ext cx="3276600" cy="2457450"/>
          </a:xfrm>
          <a:prstGeom prst="rect">
            <a:avLst/>
          </a:prstGeom>
          <a:ln>
            <a:noFill/>
          </a:ln>
          <a:effectLst>
            <a:softEdge rad="112500"/>
          </a:effectLst>
        </p:spPr>
      </p:pic>
      <p:pic>
        <p:nvPicPr>
          <p:cNvPr id="2052" name="Picture 4" descr="F:\DCIM\101MSDCF\DSC02632.JPG"/>
          <p:cNvPicPr>
            <a:picLocks noChangeAspect="1" noChangeArrowheads="1"/>
          </p:cNvPicPr>
          <p:nvPr/>
        </p:nvPicPr>
        <p:blipFill>
          <a:blip r:embed="rId5" cstate="print"/>
          <a:srcRect/>
          <a:stretch>
            <a:fillRect/>
          </a:stretch>
        </p:blipFill>
        <p:spPr bwMode="auto">
          <a:xfrm>
            <a:off x="6400800" y="3505200"/>
            <a:ext cx="2667000" cy="2000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5" name="Picture 7" descr="F:\DCIM\101MSDCF\DSC02360.JPG"/>
          <p:cNvPicPr>
            <a:picLocks noChangeAspect="1" noChangeArrowheads="1"/>
          </p:cNvPicPr>
          <p:nvPr/>
        </p:nvPicPr>
        <p:blipFill>
          <a:blip r:embed="rId6" cstate="print"/>
          <a:srcRect l="9091" t="18182" b="9091"/>
          <a:stretch>
            <a:fillRect/>
          </a:stretch>
        </p:blipFill>
        <p:spPr bwMode="auto">
          <a:xfrm>
            <a:off x="3962400" y="5029200"/>
            <a:ext cx="2667000" cy="1600200"/>
          </a:xfrm>
          <a:prstGeom prst="rect">
            <a:avLst/>
          </a:prstGeom>
          <a:noFill/>
        </p:spPr>
      </p:pic>
      <p:pic>
        <p:nvPicPr>
          <p:cNvPr id="2050" name="Picture 2" descr="F:\DCIM\101MSDCF\DSC02871.JPG"/>
          <p:cNvPicPr>
            <a:picLocks noChangeAspect="1" noChangeArrowheads="1"/>
          </p:cNvPicPr>
          <p:nvPr/>
        </p:nvPicPr>
        <p:blipFill>
          <a:blip r:embed="rId7"/>
          <a:srcRect/>
          <a:stretch>
            <a:fillRect/>
          </a:stretch>
        </p:blipFill>
        <p:spPr bwMode="auto">
          <a:xfrm>
            <a:off x="228600" y="3581400"/>
            <a:ext cx="3911600" cy="2933700"/>
          </a:xfrm>
          <a:prstGeom prst="rect">
            <a:avLst/>
          </a:prstGeom>
          <a:ln>
            <a:noFill/>
          </a:ln>
          <a:effectLst>
            <a:softEdge rad="112500"/>
          </a:effectLst>
        </p:spPr>
      </p:pic>
      <p:sp>
        <p:nvSpPr>
          <p:cNvPr id="14" name="TextBox 13"/>
          <p:cNvSpPr txBox="1"/>
          <p:nvPr/>
        </p:nvSpPr>
        <p:spPr>
          <a:xfrm>
            <a:off x="381000" y="3239869"/>
            <a:ext cx="3276600" cy="646331"/>
          </a:xfrm>
          <a:prstGeom prst="rect">
            <a:avLst/>
          </a:prstGeom>
          <a:solidFill>
            <a:srgbClr val="FFFF00"/>
          </a:solidFill>
        </p:spPr>
        <p:txBody>
          <a:bodyPr wrap="square" rtlCol="0">
            <a:spAutoFit/>
          </a:bodyPr>
          <a:lstStyle/>
          <a:p>
            <a:pPr algn="ctr"/>
            <a:r>
              <a:rPr lang="en-US" b="1" dirty="0" smtClean="0"/>
              <a:t>Ghana &amp; Nairobi </a:t>
            </a:r>
            <a:r>
              <a:rPr lang="en-US" b="1" dirty="0" err="1" smtClean="0"/>
              <a:t>Fab</a:t>
            </a:r>
            <a:r>
              <a:rPr lang="en-US" b="1" dirty="0" smtClean="0"/>
              <a:t>-Lab at the Maker fair Africa in Accra</a:t>
            </a:r>
            <a:endParaRPr lang="en-US" b="1" dirty="0"/>
          </a:p>
        </p:txBody>
      </p:sp>
      <p:sp>
        <p:nvSpPr>
          <p:cNvPr id="15" name="TextBox 14"/>
          <p:cNvSpPr txBox="1"/>
          <p:nvPr/>
        </p:nvSpPr>
        <p:spPr>
          <a:xfrm>
            <a:off x="4953000" y="6412468"/>
            <a:ext cx="2057400" cy="369332"/>
          </a:xfrm>
          <a:prstGeom prst="rect">
            <a:avLst/>
          </a:prstGeom>
          <a:solidFill>
            <a:srgbClr val="FFFF00"/>
          </a:solidFill>
        </p:spPr>
        <p:txBody>
          <a:bodyPr wrap="square" rtlCol="0">
            <a:spAutoFit/>
          </a:bodyPr>
          <a:lstStyle/>
          <a:p>
            <a:pPr algn="ctr"/>
            <a:r>
              <a:rPr lang="en-US" b="1" dirty="0" smtClean="0"/>
              <a:t>Fab Link</a:t>
            </a:r>
            <a:endParaRPr lang="en-US" b="1" dirty="0"/>
          </a:p>
        </p:txBody>
      </p:sp>
      <p:sp>
        <p:nvSpPr>
          <p:cNvPr id="16" name="TextBox 15"/>
          <p:cNvSpPr txBox="1"/>
          <p:nvPr/>
        </p:nvSpPr>
        <p:spPr>
          <a:xfrm>
            <a:off x="7010400" y="2971800"/>
            <a:ext cx="1981200" cy="369332"/>
          </a:xfrm>
          <a:prstGeom prst="rect">
            <a:avLst/>
          </a:prstGeom>
          <a:solidFill>
            <a:srgbClr val="FFFF00"/>
          </a:solidFill>
        </p:spPr>
        <p:txBody>
          <a:bodyPr wrap="square" rtlCol="0">
            <a:spAutoFit/>
          </a:bodyPr>
          <a:lstStyle/>
          <a:p>
            <a:r>
              <a:rPr lang="en-US" b="1" dirty="0" smtClean="0"/>
              <a:t>Activity in the Lab</a:t>
            </a:r>
            <a:endParaRPr lang="en-US" b="1" dirty="0"/>
          </a:p>
        </p:txBody>
      </p:sp>
      <p:sp>
        <p:nvSpPr>
          <p:cNvPr id="17" name="TextBox 16"/>
          <p:cNvSpPr txBox="1"/>
          <p:nvPr/>
        </p:nvSpPr>
        <p:spPr>
          <a:xfrm>
            <a:off x="6781800" y="5410200"/>
            <a:ext cx="2362200" cy="923330"/>
          </a:xfrm>
          <a:prstGeom prst="rect">
            <a:avLst/>
          </a:prstGeom>
          <a:solidFill>
            <a:srgbClr val="FFFF00"/>
          </a:solidFill>
        </p:spPr>
        <p:txBody>
          <a:bodyPr wrap="square" rtlCol="0">
            <a:spAutoFit/>
          </a:bodyPr>
          <a:lstStyle/>
          <a:p>
            <a:pPr algn="ctr"/>
            <a:r>
              <a:rPr lang="en-US" b="1" dirty="0" smtClean="0"/>
              <a:t>Members of the Lab servicing the Lab equipments</a:t>
            </a:r>
            <a:endParaRPr lang="en-US"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diamond(in)">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box(in)">
                                      <p:cBhvr>
                                        <p:cTn id="17" dur="500"/>
                                        <p:tgtEl>
                                          <p:spTgt spid="205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heckerboard(across)">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amond(in)">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052"/>
                                        </p:tgtEl>
                                        <p:attrNameLst>
                                          <p:attrName>style.visibility</p:attrName>
                                        </p:attrNameLst>
                                      </p:cBhvr>
                                      <p:to>
                                        <p:strVal val="visible"/>
                                      </p:to>
                                    </p:set>
                                    <p:animEffect transition="in" filter="checkerboard(across)">
                                      <p:cBhvr>
                                        <p:cTn id="37" dur="500"/>
                                        <p:tgtEl>
                                          <p:spTgt spid="2052"/>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checkerboard(across)">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2055"/>
                                        </p:tgtEl>
                                        <p:attrNameLst>
                                          <p:attrName>style.visibility</p:attrName>
                                        </p:attrNameLst>
                                      </p:cBhvr>
                                      <p:to>
                                        <p:strVal val="visible"/>
                                      </p:to>
                                    </p:set>
                                    <p:animEffect transition="in" filter="checkerboard(across)">
                                      <p:cBhvr>
                                        <p:cTn id="47" dur="500"/>
                                        <p:tgtEl>
                                          <p:spTgt spid="2055"/>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diamond(in)">
                                      <p:cBhvr>
                                        <p:cTn id="5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lstStyle/>
          <a:p>
            <a:pPr algn="ctr"/>
            <a:r>
              <a:rPr lang="en-US" b="1" dirty="0" smtClean="0">
                <a:latin typeface="Bookman Old Style" pitchFamily="18" charset="0"/>
              </a:rPr>
              <a:t>ACHIEVEMENTS</a:t>
            </a:r>
            <a:endParaRPr lang="en-US" b="1" dirty="0">
              <a:latin typeface="Bookman Old Style" pitchFamily="18" charset="0"/>
            </a:endParaRPr>
          </a:p>
        </p:txBody>
      </p:sp>
      <p:sp>
        <p:nvSpPr>
          <p:cNvPr id="3" name="Content Placeholder 2"/>
          <p:cNvSpPr>
            <a:spLocks noGrp="1"/>
          </p:cNvSpPr>
          <p:nvPr>
            <p:ph sz="quarter" idx="1"/>
          </p:nvPr>
        </p:nvSpPr>
        <p:spPr>
          <a:xfrm>
            <a:off x="914400" y="1219200"/>
            <a:ext cx="7772400" cy="5105400"/>
          </a:xfrm>
        </p:spPr>
        <p:txBody>
          <a:bodyPr>
            <a:normAutofit fontScale="92500"/>
          </a:bodyPr>
          <a:lstStyle/>
          <a:p>
            <a:pPr>
              <a:buClr>
                <a:schemeClr val="tx1"/>
              </a:buClr>
              <a:buFont typeface="Wingdings" pitchFamily="2" charset="2"/>
              <a:buChar char="Ø"/>
            </a:pPr>
            <a:r>
              <a:rPr lang="en-US" dirty="0" smtClean="0"/>
              <a:t>After the last forum in Chicago the lab has  gain grounds advancing into designing and building of Electronic circuits.</a:t>
            </a:r>
          </a:p>
          <a:p>
            <a:pPr>
              <a:buClr>
                <a:schemeClr val="tx1"/>
              </a:buClr>
              <a:buFont typeface="Wingdings" pitchFamily="2" charset="2"/>
              <a:buChar char="Ø"/>
            </a:pPr>
            <a:r>
              <a:rPr lang="en-US" dirty="0" smtClean="0"/>
              <a:t>More innovation  in electromechanical projects.</a:t>
            </a:r>
          </a:p>
          <a:p>
            <a:pPr>
              <a:buClr>
                <a:schemeClr val="tx1"/>
              </a:buClr>
              <a:buFont typeface="Wingdings" pitchFamily="2" charset="2"/>
              <a:buChar char="Ø"/>
            </a:pPr>
            <a:r>
              <a:rPr lang="en-US" dirty="0" smtClean="0"/>
              <a:t>Providing training to students and the members of the community.</a:t>
            </a:r>
          </a:p>
          <a:p>
            <a:pPr>
              <a:buClr>
                <a:schemeClr val="tx1"/>
              </a:buClr>
              <a:buFont typeface="Wingdings" pitchFamily="2" charset="2"/>
              <a:buChar char="Ø"/>
            </a:pPr>
            <a:r>
              <a:rPr lang="en-US" dirty="0" smtClean="0"/>
              <a:t>Enhancing outreach programmes through participation in all regional and national workshops and expositions promoting the Fab Lab concept. The most recent one being the Maker Fair Africa in Accra jointly represented by the Ghana Fab Lab and the Kenya Fab Lab</a:t>
            </a:r>
          </a:p>
          <a:p>
            <a:pPr>
              <a:buClr>
                <a:schemeClr val="tx1"/>
              </a:buClr>
              <a:buNone/>
            </a:pPr>
            <a:r>
              <a:rPr lang="en-US" dirty="0" smtClean="0"/>
              <a:t>We would endeavor to sustain the gains made and make conscientious effort  to improve upon our achievements.</a:t>
            </a:r>
          </a:p>
          <a:p>
            <a:pPr>
              <a:buClr>
                <a:schemeClr val="tx1"/>
              </a:buClr>
              <a:buNone/>
            </a:pPr>
            <a:r>
              <a:rPr lang="en-US" b="1" dirty="0" smtClean="0"/>
              <a:t>Thank You for your attention.</a:t>
            </a:r>
          </a:p>
          <a:p>
            <a:pPr>
              <a:buClr>
                <a:schemeClr val="tx1"/>
              </a:buClr>
              <a:buFont typeface="Wingdings" pitchFamily="2" charset="2"/>
              <a:buChar char="Ø"/>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in)">
                                      <p:cBhvr>
                                        <p:cTn id="15" dur="2000"/>
                                        <p:tgtEl>
                                          <p:spTgt spid="3">
                                            <p:txEl>
                                              <p:pRg st="1" end="1"/>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amond(in)">
                                      <p:cBhvr>
                                        <p:cTn id="18" dur="2000"/>
                                        <p:tgtEl>
                                          <p:spTgt spid="3">
                                            <p:txEl>
                                              <p:pRg st="2" end="2"/>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amond(in)">
                                      <p:cBhvr>
                                        <p:cTn id="21" dur="2000"/>
                                        <p:tgtEl>
                                          <p:spTgt spid="3">
                                            <p:txEl>
                                              <p:pRg st="3" end="3"/>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diamond(in)">
                                      <p:cBhvr>
                                        <p:cTn id="24" dur="2000"/>
                                        <p:tgtEl>
                                          <p:spTgt spid="3">
                                            <p:txEl>
                                              <p:pRg st="4" end="4"/>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amond(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1313</TotalTime>
  <Words>170</Words>
  <Application>Microsoft Office PowerPoint</Application>
  <PresentationFormat>On-screen Show (4:3)</PresentationFormat>
  <Paragraphs>54</Paragraphs>
  <Slides>7</Slides>
  <Notes>2</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Equity</vt:lpstr>
      <vt:lpstr>Report from the Ghana Fabrication Laboratory</vt:lpstr>
      <vt:lpstr>A view  of  Takoradi  Technical  Institute</vt:lpstr>
      <vt:lpstr>Fab-Lab Goal</vt:lpstr>
      <vt:lpstr>Slide 4</vt:lpstr>
      <vt:lpstr>PROJECTS:</vt:lpstr>
      <vt:lpstr>Slide 6</vt:lpstr>
      <vt:lpstr>ACHIEVEMENTS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      Report from the M.I.T Ghana Fabrication Laboratory   Presented at the Fifth International Fab. Lab. Forum and Symposium on Personal and Digital Fabrication. In Pune India  Date : August 15th  to 22nd 2009 </dc:title>
  <dc:creator>azasoo</dc:creator>
  <cp:lastModifiedBy>azasoo</cp:lastModifiedBy>
  <cp:revision>125</cp:revision>
  <dcterms:created xsi:type="dcterms:W3CDTF">2009-08-03T11:27:48Z</dcterms:created>
  <dcterms:modified xsi:type="dcterms:W3CDTF">2009-08-17T01:33:18Z</dcterms:modified>
</cp:coreProperties>
</file>